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113691388" r:id="rId3"/>
    <p:sldId id="417" r:id="rId4"/>
    <p:sldId id="272" r:id="rId5"/>
    <p:sldId id="2113691357" r:id="rId6"/>
    <p:sldId id="2113691390" r:id="rId7"/>
    <p:sldId id="2113691383" r:id="rId8"/>
    <p:sldId id="263" r:id="rId9"/>
    <p:sldId id="2113691384" r:id="rId10"/>
    <p:sldId id="2113691360" r:id="rId11"/>
    <p:sldId id="2113691361" r:id="rId12"/>
    <p:sldId id="2113691362" r:id="rId13"/>
    <p:sldId id="2113691385" r:id="rId14"/>
    <p:sldId id="2113691391" r:id="rId15"/>
    <p:sldId id="2113691392" r:id="rId16"/>
    <p:sldId id="374" r:id="rId17"/>
    <p:sldId id="2113691376" r:id="rId18"/>
    <p:sldId id="2113691386" r:id="rId19"/>
    <p:sldId id="276" r:id="rId20"/>
    <p:sldId id="282" r:id="rId21"/>
    <p:sldId id="2113691393" r:id="rId22"/>
    <p:sldId id="2113691394" r:id="rId23"/>
    <p:sldId id="2113691400" r:id="rId24"/>
    <p:sldId id="287" r:id="rId25"/>
    <p:sldId id="267" r:id="rId26"/>
    <p:sldId id="289" r:id="rId27"/>
    <p:sldId id="290" r:id="rId28"/>
    <p:sldId id="288" r:id="rId29"/>
    <p:sldId id="264" r:id="rId30"/>
    <p:sldId id="266" r:id="rId31"/>
    <p:sldId id="2113691353" r:id="rId32"/>
    <p:sldId id="2113691358" r:id="rId33"/>
    <p:sldId id="2113691395" r:id="rId34"/>
    <p:sldId id="2113691396" r:id="rId35"/>
    <p:sldId id="2113691397" r:id="rId36"/>
    <p:sldId id="2113691398" r:id="rId37"/>
    <p:sldId id="2113691399" r:id="rId38"/>
    <p:sldId id="2113691366"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B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0" autoAdjust="0"/>
    <p:restoredTop sz="95074" autoAdjust="0"/>
  </p:normalViewPr>
  <p:slideViewPr>
    <p:cSldViewPr snapToGrid="0">
      <p:cViewPr varScale="1">
        <p:scale>
          <a:sx n="108" d="100"/>
          <a:sy n="108" d="100"/>
        </p:scale>
        <p:origin x="6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0:54:06.822"/>
    </inkml:context>
    <inkml:brush xml:id="br0">
      <inkml:brushProperty name="width" value="0.05" units="cm"/>
      <inkml:brushProperty name="height" value="0.05" units="cm"/>
      <inkml:brushProperty name="color" value="#E71224"/>
    </inkml:brush>
  </inkml:definitions>
  <inkml:trace contextRef="#ctx0" brushRef="#br0">1456 3886 24575,'1'-8'0,"0"0"0,0 0 0,1 1 0,5-16 0,4-22 0,-6-47 0,-6-92 0,-1 60 0,4 45 0,-5-90 0,-1 140 0,-15-54 0,11 55 0,2 1 0,-4-30 0,7 36 0,-1 0 0,-1 0 0,-9-23 0,8 25 0,0 0 0,1-1 0,1 1 0,-1-21 0,2 19 0,0 1 0,-2 0 0,0 0 0,-1 0 0,-12-25 0,8 19 0,-14-54 0,12 25 0,-2 1 0,-28-68 0,-25-33 0,50 111 0,-1 0 0,-42-72 0,14 22 0,22 41 0,19 40 0,0 0 0,-1 1 0,-1 0 0,-8-13 0,1 4 0,1-2 0,-21-47 0,24 48 0,0 0 0,-1 1 0,-27-37 0,27 41 0,-1 0 0,2-1 0,-13-31 0,-11-18 0,4 9 0,22 40 0,-1 0 0,-20-29 0,11 21 0,-27-54 0,9 13 0,-29-39 0,-5-18 0,13 22 0,44 79 0,0 1 0,-1 1 0,-19-23 0,6 8 0,-9-18 0,20 30 0,0 1 0,-23-26 0,20 27 0,1-2 0,-18-28 0,-24-33 0,33 49 0,25 33 0,0 0 0,1 1 0,-1-1 0,1 0 0,-1 0 0,1 0 0,0 0 0,0 0 0,1 0 0,-1-1 0,0-3 0,2 6 0,-1 0 0,1 0 0,-1 0 0,1-1 0,-1 1 0,1 0 0,0 0 0,0 0 0,0 0 0,0 0 0,-1 0 0,1 0 0,1 0 0,-1 1 0,0-1 0,0 0 0,0 1 0,0-1 0,0 0 0,1 1 0,-1-1 0,0 1 0,0 0 0,1 0 0,-1-1 0,0 1 0,1 0 0,-1 0 0,3 0 0,40 3 0,-21 3 0,1 2 0,-1 0 0,-1 1 0,0 1 0,0 1 0,22 16 0,-20-12 0,2 2 0,27 21 0,-10-14 8,-1-2 44,-39-20-147,-1-1 0,0 1 0,0 0 0,0 0 0,0-1 0,-1 1 0,1 0 0,0 1 0,-1-1 0,1 0 0,-1 0 0,0 1 0,0-1 0,1 3 0,0 5-6731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6:52.036"/>
    </inkml:context>
    <inkml:brush xml:id="br0">
      <inkml:brushProperty name="width" value="0.05" units="cm"/>
      <inkml:brushProperty name="height" value="0.05" units="cm"/>
    </inkml:brush>
  </inkml:definitions>
  <inkml:trace contextRef="#ctx0" brushRef="#br0">1760 1929 24575,'-3'-2'0,"0"0"0,0 0 0,0 0 0,0 0 0,1-1 0,-1 0 0,1 1 0,0-1 0,0 0 0,0 0 0,0 0 0,-2-5 0,-6-6 0,2 5 0,0-1 0,0-1 0,1 1 0,0-1 0,1 0 0,0-1 0,-4-13 0,-4-10 0,-1 0 0,-2 2 0,-38-57 0,14 15 0,32 57 0,0 1 0,-1 0 0,-1 0 0,-19-23 0,7 13 0,-31-48 0,38 49 0,-2 1 0,-39-42 0,38 46 0,0 0 0,-21-36 0,-19-22 0,-95-79 0,99 102 0,46 48 0,0 1 0,-20-13 0,19 14 0,1 0 0,0-1 0,-15-14 0,-41-37 0,38 35 0,-44-28 0,53 40 0,0-1 0,1-1 0,-17-17 0,10 9 0,-1 0 0,-35-22 0,-107-68 0,153 102 0,-1 0 0,-1 2 0,-17-8 0,-25-11 0,-41-23 0,89 44 0,-32-21 0,41 25 0,-1 0 0,1-1 0,-1 1 0,1 0 0,0 0 0,0-1 0,0 1 0,-1-1 0,1 1 0,1-1 0,-1 1 0,0-1 0,0 0 0,0 1 0,1-1 0,-1 0 0,1 0 0,0 0 0,-1 1 0,1-1 0,0-3 0,0 4 0,1-1 0,-1 1 0,1 0 0,0-1 0,-1 1 0,1 0 0,0 0 0,0 0 0,-1 0 0,1 0 0,0 0 0,0 0 0,0 0 0,0 0 0,1 0 0,-1 0 0,0 1 0,0-1 0,0 1 0,1-1 0,-1 1 0,0-1 0,1 1 0,-1-1 0,2 1 0,42-5 0,-31 4 0,27-5 0,60-17 0,-35 7 0,-46 10 0,36-14 0,16-5 0,-54 19-1365,-3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6:53.123"/>
    </inkml:context>
    <inkml:brush xml:id="br0">
      <inkml:brushProperty name="width" value="0.05" units="cm"/>
      <inkml:brushProperty name="height" value="0.05" units="cm"/>
    </inkml:brush>
  </inkml:definitions>
  <inkml:trace contextRef="#ctx0" brushRef="#br0">1 1 24575,'0'6'0,"1"0"0,0 0 0,1 0 0,-1 0 0,1 0 0,1-1 0,-1 1 0,7 10 0,7 21 0,-9-17 0,2-1 0,0 0 0,12 20 0,5 7 0,-19-29 0,0 1 0,-2 0 0,7 29 0,7 25 0,-8-33-1365,-8-21-5461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6:54.912"/>
    </inkml:context>
    <inkml:brush xml:id="br0">
      <inkml:brushProperty name="width" value="0.05" units="cm"/>
      <inkml:brushProperty name="height" value="0.05" units="cm"/>
    </inkml:brush>
  </inkml:definitions>
  <inkml:trace contextRef="#ctx0" brushRef="#br0">1 1762 24575,'1'-12'0,"0"-1"0,0 1 0,2 0 0,0 0 0,0 1 0,1-1 0,0 1 0,1-1 0,0 1 0,1 1 0,0-1 0,1 1 0,0 0 0,9-9 0,19-37 0,-28 43 0,1 0 0,1 1 0,-1 0 0,16-16 0,-6 10 0,21-30 0,-5 7 0,92-110 0,-89 103 0,-21 28 0,28-32 0,7-8 0,-38 42 0,29-29 0,124-116 0,-47 40 0,-34 34 0,46-28 0,-100 93 0,41-25 0,-37 24 0,-26 18 0,0 0 0,0 1 0,16-8 0,-10 5 0,0 0 0,0-1 0,18-15 0,13-9 0,-23 19 0,1 2 0,0 0 0,0 2 0,1 0 0,0 2 0,52-12 0,-48 14 0,-1-2 0,43-20 0,-53 21 0,39-23 0,-46 23 0,1 1 0,1 0 0,20-8 0,6 0-1365,-23 9-5461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6:55.691"/>
    </inkml:context>
    <inkml:brush xml:id="br0">
      <inkml:brushProperty name="width" value="0.05" units="cm"/>
      <inkml:brushProperty name="height" value="0.05" units="cm"/>
    </inkml:brush>
  </inkml:definitions>
  <inkml:trace contextRef="#ctx0" brushRef="#br0">372 1 24575,'-4'0'0,"-6"0"0,-5 0 0,-5 0 0,-3 0 0,-1 0 0,-2 0 0,0 0 0,0 0 0,0 0 0,1 0 0,-1 0 0,1 0 0,0 0 0,1 0 0,-1 0 0,4 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6:57.019"/>
    </inkml:context>
    <inkml:brush xml:id="br0">
      <inkml:brushProperty name="width" value="0.05" units="cm"/>
      <inkml:brushProperty name="height" value="0.05" units="cm"/>
    </inkml:brush>
  </inkml:definitions>
  <inkml:trace contextRef="#ctx0" brushRef="#br0">25 0 24575,'-1'1'0,"0"-1"0,0 0 0,0 1 0,0 0 0,-1-1 0,1 1 0,1-1 0,-1 1 0,0 0 0,0 0 0,0 0 0,0 0 0,0-1 0,1 1 0,-1 0 0,0 0 0,1 0 0,-1 1 0,1-1 0,-1 0 0,1 0 0,0 0 0,-1 0 0,1 0 0,0 0 0,0 1 0,0 1 0,-5 38 0,5-37 0,-1 15 0,1 0 0,1 1 0,1-2 0,1 1 0,0 0 0,1 0 0,1-1 0,11 26 0,-10-25 0,-1 0 0,-1 1 0,-1 0 0,2 33 0,3 23 0,1-1-1365,-8-54-5461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6:58.788"/>
    </inkml:context>
    <inkml:brush xml:id="br0">
      <inkml:brushProperty name="width" value="0.05" units="cm"/>
      <inkml:brushProperty name="height" value="0.05" units="cm"/>
    </inkml:brush>
  </inkml:definitions>
  <inkml:trace contextRef="#ctx0" brushRef="#br0">95 23 24575,'-4'0'0,"-6"0"0,-1-4 0,-3-2 0,-3 1 0,-3 0 0,2 2-8191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00.594"/>
    </inkml:context>
    <inkml:brush xml:id="br0">
      <inkml:brushProperty name="width" value="0.05" units="cm"/>
      <inkml:brushProperty name="height" value="0.05" units="cm"/>
      <inkml:brushProperty name="color" value="#E71224"/>
    </inkml:brush>
  </inkml:definitions>
  <inkml:trace contextRef="#ctx0" brushRef="#br0">3096 0 24575,'-34'12'0,"16"-4"0,-21 5 0,2 0 0,0-2 0,-48 9 0,51-14 0,1 3 0,-38 13 0,39-11 0,0-1 0,-43 6 0,47-10 0,1 1 0,-42 16 0,45-15 0,1 0 0,-1-1 0,-48 7 0,37-10 0,0 3 0,-34 10 0,-21 4 0,67-15 0,0 1 0,-42 18 0,43-15 0,-1-1 0,-45 11 0,-152 37 0,191-48 0,-116 28 0,68-4 0,59-25 0,0 0 0,0-1 0,-31 8 0,-30 9 0,58-17 0,1 0 0,-33 5 0,24-6 0,-1 0 0,1 2 0,1 1 0,-35 16 0,45-18 0,1-1 0,-25 4 0,-25 9 0,-12 7 0,41-13 0,-45 19 0,-101 40 0,80-15 0,74-39 0,-1 0 0,-41 15 0,-15 4 0,125-83 0,-33 39 0,10-11 0,-1-2 0,-1 0 0,-1 0 0,0-1 0,13-35 0,-19 36 0,1 0 0,1 1 0,1 0 0,0 1 0,2 0 0,0 0 0,24-29 0,-21 26 0,-16 15 0,-11 7 0,7 2 0,1 0 0,0 0 0,-1 1 0,2 0 0,-1-1 0,0 2 0,1-1 0,-8 10 0,-13 11 0,-6 4 0,1 3 0,-52 68 0,15-15 0,66-84 0,0 0 0,0 0 0,0 0 0,0 0 0,0 0 0,1 0 0,-1 0 0,0 0 0,0 0 0,1 0 0,-1 0 0,1 0 0,-1 1 0,1-1 0,0 0 0,-1 1 0,1-1 0,0 0 0,0 0 0,0 1 0,0-1 0,0 0 0,0 1 0,0-1 0,0 0 0,1 1 0,-1-1 0,0 0 0,1 0 0,-1 0 0,1 1 0,0-1 0,0 1 0,3 2 0,0-1 0,-1 0 0,2 0 0,-1 0 0,0 0 0,1-1 0,5 3 0,-1 0 0,-9-5 0,16 8 0,0 1 0,-1 0 0,17 13 0,-18-12 0,0-1 0,1 0 0,0-1 0,0-1 0,24 7 0,-23-8 0,0 0 0,-1 1 0,0 0 0,0 1 0,21 16 0,-22-15 25,0 0-1,0 0 1,1-2-1,30 12 1,22 11-1513,-52-21-5338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20.897"/>
    </inkml:context>
    <inkml:brush xml:id="br0">
      <inkml:brushProperty name="width" value="0.05" units="cm"/>
      <inkml:brushProperty name="height" value="0.05" units="cm"/>
      <inkml:brushProperty name="color" value="#E71224"/>
    </inkml:brush>
  </inkml:definitions>
  <inkml:trace contextRef="#ctx0" brushRef="#br0">1 1 24575,'16'1'0,"1"2"0,-1 0 0,0 1 0,0 0 0,0 2 0,0-1 0,20 12 0,-14-7 0,15 8 0,-26-12 0,1 0 0,-1-1 0,22 6 0,39 12 0,-51-15 0,0-1 0,38 6 0,-33-8 0,0 2 0,-1 0 0,27 12 0,19 6 0,-27-13 0,-17-4 0,44 17 0,-56-20 0,0 0 0,0-1 0,24 4 0,-21-5 0,0 0 0,23 9 0,81 42 0,21-4 0,-77-18 0,-52-24 0,1 0 0,0-2 0,30 11 0,129 33 0,-88-27 0,-52-13 0,44 8 0,-52-13 0,1 2 0,43 17 0,-50-16 0,1 0 0,0-2 0,0 0 0,1-2 0,24 3 0,-29-5 0,-1 1 0,1 0 0,-1 1 0,26 11 0,24 5 0,-7-2-1365,-42-14-5461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22.423"/>
    </inkml:context>
    <inkml:brush xml:id="br0">
      <inkml:brushProperty name="width" value="0.05" units="cm"/>
      <inkml:brushProperty name="height" value="0.05" units="cm"/>
      <inkml:brushProperty name="color" value="#E71224"/>
    </inkml:brush>
  </inkml:definitions>
  <inkml:trace contextRef="#ctx0" brushRef="#br0">638 555 24575,'-1'-3'0,"0"0"0,-1 0 0,1 0 0,-1 0 0,1 1 0,-1-1 0,0 0 0,0 1 0,-1-1 0,1 1 0,0 0 0,-1-1 0,1 1 0,-1 0 0,0 1 0,-3-3 0,-15-13 0,2-2 0,-38-29 0,-8-8 0,47 40 0,-36-25 0,36 27 0,-1 0 0,-18-19 0,24 21 0,-1 0 0,0 1 0,-16-9 0,-27-22 0,1-16 0,-29-17 0,73 64-1365,1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23.231"/>
    </inkml:context>
    <inkml:brush xml:id="br0">
      <inkml:brushProperty name="width" value="0.05" units="cm"/>
      <inkml:brushProperty name="height" value="0.05" units="cm"/>
      <inkml:brushProperty name="color" value="#E71224"/>
    </inkml:brush>
  </inkml:definitions>
  <inkml:trace contextRef="#ctx0" brushRef="#br0">694 1 24575,'-13'0'0,"-1"2"0,1 0 0,-1 0 0,1 2 0,0-1 0,0 2 0,0-1 0,0 2 0,-14 8 0,-11 4 0,-120 55 0,146-68 0,-1 0 0,-25 5 0,25-8 0,1 1 0,0 1 0,-20 8 0,17-6-80,-1 0 0,1-2-1,-1 0 1,0-1 0,-1 0-1,1-1 1,0-1 0,-1-1-1,-21-2 1,22 2-482,-6-1-6264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0:54:07.678"/>
    </inkml:context>
    <inkml:brush xml:id="br0">
      <inkml:brushProperty name="width" value="0.05" units="cm"/>
      <inkml:brushProperty name="height" value="0.05" units="cm"/>
      <inkml:brushProperty name="color" value="#E71224"/>
    </inkml:brush>
  </inkml:definitions>
  <inkml:trace contextRef="#ctx0" brushRef="#br0">295 1 24575,'-2'16'0,"0"0"0,-1 0 0,-1-1 0,0 1 0,-1-1 0,-1 0 0,-8 18 0,-6 14 0,7-14 0,8-22 0,0 1 0,1 0 0,0 1 0,1-1 0,0 1 0,-1 16 0,1-7 0,0 1 0,-2-1 0,-1 0 0,0 0 0,-2 0 0,-18 36 0,21-45 0,0 1 0,-5 23 0,8-24 0,-2 0 0,0 0 0,-7 17 0,-19 39 0,20-43 0,-21 38 0,13-24-1365,11-20-5461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24.593"/>
    </inkml:context>
    <inkml:brush xml:id="br0">
      <inkml:brushProperty name="width" value="0.05" units="cm"/>
      <inkml:brushProperty name="height" value="0.05" units="cm"/>
      <inkml:brushProperty name="color" value="#E71224"/>
    </inkml:brush>
  </inkml:definitions>
  <inkml:trace contextRef="#ctx0" brushRef="#br0">1 2 24575,'22'-1'0,"1"1"0,0 1 0,-1 1 0,1 1 0,-1 1 0,0 1 0,0 1 0,-1 1 0,0 1 0,36 19 0,-27-12 0,46 18 0,-18-9 0,-13-7 0,-30-11 0,1 0 0,-1 1 0,20 12 0,-13-6 0,0-2 0,43 17 0,-10-5 0,-26-9 0,40 28 0,-56-33 0,2-1 0,1 0 0,0-1 0,18 6 0,22 10 0,-28-8 0,0 2 0,44 36 0,-42-29 0,62 33 0,96 69 0,-146-100 0,27 25 0,-46-33 0,30 19 0,-30-21 0,0 0 0,36 36 0,-20-16 0,72 63 0,-18-12 0,-56-51 0,-3-1 0,-22-21 0,1-1 0,0 0 0,22 15 0,-18-15 0,-1 0 0,-1 1 0,0 0 0,-1 2 0,14 18 0,-16-21 0,0 0 0,18 12 0,-21-17 0,56 54 0,72 88 0,-96-104 0,9 14 0,-20-22 0,38 34 0,-37-32 134,-7-6-1633,-13-24-5327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25.467"/>
    </inkml:context>
    <inkml:brush xml:id="br0">
      <inkml:brushProperty name="width" value="0.05" units="cm"/>
      <inkml:brushProperty name="height" value="0.05" units="cm"/>
      <inkml:brushProperty name="color" value="#E71224"/>
    </inkml:brush>
  </inkml:definitions>
  <inkml:trace contextRef="#ctx0" brushRef="#br0">31 620 24575,'0'-34'0,"1"-2"0,-2 0 0,-1 0 0,-11-57 0,7 52 0,1 0 0,2 0 0,2 0 0,4-42 0,-1-9 0,-2 68-1365,0 3-5461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19:18:26.322"/>
    </inkml:context>
    <inkml:brush xml:id="br0">
      <inkml:brushProperty name="width" value="0.05" units="cm"/>
      <inkml:brushProperty name="height" value="0.05" units="cm"/>
      <inkml:brushProperty name="color" value="#E71224"/>
    </inkml:brush>
  </inkml:definitions>
  <inkml:trace contextRef="#ctx0" brushRef="#br0">671 0 24575,'-649'0'-1365,"628"0"-5461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0:54:10.805"/>
    </inkml:context>
    <inkml:brush xml:id="br0">
      <inkml:brushProperty name="width" value="0.05" units="cm"/>
      <inkml:brushProperty name="height" value="0.05" units="cm"/>
      <inkml:brushProperty name="color" value="#E71224"/>
    </inkml:brush>
  </inkml:definitions>
  <inkml:trace contextRef="#ctx0" brushRef="#br0">1 0 24575,'699'0'0,"-676"2"0,1 0 0,-1 2 0,0 1 0,31 10 0,-21-6 0,37 6 0,-46-10 0,0 1 0,0 1 0,0 0 0,-1 2 0,24 14 0,-36-19 0,0 0 0,1-1 0,-1 0 0,20 2 0,-20-3 0,1 0 0,-1 0 0,0 1 0,0 0 0,14 7 0,-2 0 0,43 14 0,-43-17 0,0 1 0,25 13 0,47 20 0,-45-21 0,-8-1 0,45 30 0,39 18 0,-112-59 0,0 0 0,20 14 0,27 15 0,33 15 0,-86-47 0,0-1 0,1 1 0,-2 1 0,1-1 0,7 8 0,28 19 0,134 78 0,116 80 0,-243-160 0,-1 0 0,76 35 0,-104-55 0,-2 1 0,1 1 0,28 24 0,-14-11 0,-10-10 0,45 22 0,-41-23 0,35 23 0,22 18 0,153 75 0,-69-36 0,-59-31 0,23 12-579,87 46 532,-45-28 47,-52-26 0,86 53 0,-68-34 0,-10-16 0,7 5 0,-50-26 0,-49-29 0,49 34 0,39 24 0,-42-28 0,23 13 0,53 37 0,110 94 626,-215-155-626,-29-21 0,0 1 0,31 30 0,-33-26 0,1-2 0,1-2 0,31 19 0,-27-19 0,-1 2 0,33 28 0,-42-31 0,46 29 0,-41-30 0,28 23 0,-36-26 0,32 19 0,-36-24 0,0 0 0,0 0 0,-1 1 0,0 1 0,11 12 0,-13-11 0,1 0 0,1-1 0,19 13 0,-19-15 0,-1 1 0,0 0 0,21 23 0,-13-6 0,-17-20 0,1-1 0,1 0 0,-1 0 0,1 0 0,0 0 0,1-1 0,5 5 0,-10-9 0,0-1 0,0 1 0,0-1 0,0 1 0,0-1 0,0 1 0,0-1 0,0 0 0,0 0 0,0 1 0,0-1 0,0 0 0,0 0 0,0 0 0,0 0 0,0 0 0,0 0 0,0-1 0,0 1 0,0 0 0,0 0 0,0-1 0,0 1 0,0 0 0,1-2 0,0 1 0,0-1 0,0 0 0,-1 1 0,1-1 0,0 0 0,-1 0 0,1 0 0,-1 0 0,0 0 0,2-4 0,0-2 0,0-1 0,0 0 0,-1 1 0,3-18 0,-3-208 0,-4 116 0,3 72 0,1 15 0,-3-33 0,0 56 0,0 1 0,0 0 0,0 0 0,-1 0 0,0 0 0,0 0 0,-1 0 0,0 0 0,0 1 0,-5-7 0,8 12 0,0 1 0,0-1 0,0 1 0,-1 0 0,1-1 0,0 1 0,0-1 0,-1 1 0,1 0 0,0-1 0,-1 1 0,1 0 0,0-1 0,-1 1 0,1 0 0,-1 0 0,1-1 0,0 1 0,-1 0 0,1 0 0,-1 0 0,1-1 0,-1 1 0,1 0 0,-1 0 0,1 0 0,-1 0 0,1 0 0,-1 0 0,1 0 0,0 0 0,-2 0 0,-6 14 0,3 24 0,-7 47 0,7-59 0,-3 45 0,10 69 0,-4 68 0,-12-131 0,4-29 0,9-45 0,1 0 0,-1-1 0,0 1 0,0-1 0,0 1 0,0-1 0,-1 1 0,1-1 0,-1 0 0,1 0 0,-1 1 0,0-1 0,0 0 0,0-1 0,0 1 0,0 0 0,0 0 0,0-1 0,-1 0 0,1 1 0,0-1 0,-1 0 0,1 0 0,-1 0 0,0 0 0,1-1 0,-1 1 0,-2-1 0,-10 2 0,-1-1 0,1 0 0,0-1 0,-15-3 0,3 2 0,-66 0 0,-39-1 0,64-10 0,50 8 0,-1 0 0,-26-1 0,-3 5-1365,26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4:39:17.294"/>
    </inkml:context>
    <inkml:brush xml:id="br0">
      <inkml:brushProperty name="width" value="0.05" units="cm"/>
      <inkml:brushProperty name="height" value="0.05" units="cm"/>
      <inkml:brushProperty name="color" value="#E71224"/>
    </inkml:brush>
  </inkml:definitions>
  <inkml:trace contextRef="#ctx0" brushRef="#br0">0 0 24575,'13'1'0,"0"0"0,0 0 0,0 1 0,-1 1 0,1 0 0,-1 1 0,0 0 0,16 7 0,-10-4 0,1-1 0,35 5 0,-33-7 0,0 1 0,23 8 0,-14-3 0,43 8 0,-42-11 0,43 16 0,60 15 0,10 11 0,-38-14 0,-36-15 0,-46-13 0,-1 0 0,27 11 0,-21-6 0,51 13 0,-53-18 0,1 2 0,28 13 0,-44-13 0,-19-6 0,-21-7 0,-13-6-1365,22 7-5461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4:39:18.289"/>
    </inkml:context>
    <inkml:brush xml:id="br0">
      <inkml:brushProperty name="width" value="0.05" units="cm"/>
      <inkml:brushProperty name="height" value="0.05" units="cm"/>
      <inkml:brushProperty name="color" value="#E71224"/>
    </inkml:brush>
  </inkml:definitions>
  <inkml:trace contextRef="#ctx0" brushRef="#br0">0 75 24575,'35'1'0,"-12"0"0,0-1 0,0-1 0,0 0 0,1-2 0,-1-1 0,-1 0 0,31-11 0,-28 6 0,1 1 0,45-7 0,-1 0 0,-65 13-1365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4:39:19.761"/>
    </inkml:context>
    <inkml:brush xml:id="br0">
      <inkml:brushProperty name="width" value="0.05" units="cm"/>
      <inkml:brushProperty name="height" value="0.05" units="cm"/>
      <inkml:brushProperty name="color" value="#E71224"/>
    </inkml:brush>
  </inkml:definitions>
  <inkml:trace contextRef="#ctx0" brushRef="#br0">1 0 24575,'0'29'0,"1"1"0,1-1 0,10 42 0,-6-45 0,1 0 0,1 0 0,14 29 0,28 69 0,-50-124-59,1 1 0,-1 0-1,1 0 1,-1 0-1,0 0 1,0 0 0,0 0-1,0 0 1,0 0 0,0 0-1,0 0 1,0 0 0,0 0-1,0 0 1,0 0-1,0 0 1,-1 0 0,1 0-1,0 0 1,-1 0 0,1 0-1,-2 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4:39:21.553"/>
    </inkml:context>
    <inkml:brush xml:id="br0">
      <inkml:brushProperty name="width" value="0.05" units="cm"/>
      <inkml:brushProperty name="height" value="0.05" units="cm"/>
      <inkml:brushProperty name="color" value="#E71224"/>
    </inkml:brush>
  </inkml:definitions>
  <inkml:trace contextRef="#ctx0" brushRef="#br0">485 1057 24575,'-1'-8'0,"0"0"0,0 0 0,-1 0 0,0 0 0,-1 0 0,1 0 0,-6-9 0,-30-51 0,6 11 0,25 43 0,0 0 0,-1 1 0,0 0 0,-15-17 0,16 20 0,-1 0 0,2-1 0,0 0 0,0 0 0,1-1 0,-4-12 0,-2-3 0,-5-11 0,5 11 0,-16-30 0,6 14 0,-22-59 0,-18-37 0,26 61 0,-4-8 0,35 80 25,1-1 1,1 0-1,0 0 0,-3-10 0,-3-13-1516,1 16-5335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4:39:22.524"/>
    </inkml:context>
    <inkml:brush xml:id="br0">
      <inkml:brushProperty name="width" value="0.05" units="cm"/>
      <inkml:brushProperty name="height" value="0.05" units="cm"/>
      <inkml:brushProperty name="color" value="#E71224"/>
    </inkml:brush>
  </inkml:definitions>
  <inkml:trace contextRef="#ctx0" brushRef="#br0">1 454 24575,'0'-6'0,"2"0"0,-1 0 0,0 0 0,1 0 0,0 0 0,1 0 0,-1 1 0,1-1 0,6-8 0,10-22 0,-8 10 0,18-30 0,-16 33 0,18-46 0,-13 23 0,-9 26 0,10-38 0,-8 21-1365,-5 21-5461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04:39:23.713"/>
    </inkml:context>
    <inkml:brush xml:id="br0">
      <inkml:brushProperty name="width" value="0.05" units="cm"/>
      <inkml:brushProperty name="height" value="0.05" units="cm"/>
      <inkml:brushProperty name="color" value="#E71224"/>
    </inkml:brush>
  </inkml:definitions>
  <inkml:trace contextRef="#ctx0" brushRef="#br0">520 166 24575,'-22'-2'0,"-1"0"0,1-2 0,0 0 0,-34-13 0,45 13 0,0-1 0,1 0 0,-19-13 0,21 13 0,0 0 0,-1 0 0,0 0 0,0 1 0,0 0 0,-13-3 0,-147-41-132,119 33-1101,30 8-5593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0D1C2-71CE-489E-831A-72C30282E56B}" type="datetimeFigureOut">
              <a:rPr lang="en-CA" smtClean="0"/>
              <a:t>2022-08-02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70FF1-194B-484E-A8D3-1A8465A479EF}" type="slidenum">
              <a:rPr lang="en-CA" smtClean="0"/>
              <a:t>‹#›</a:t>
            </a:fld>
            <a:endParaRPr lang="en-CA"/>
          </a:p>
        </p:txBody>
      </p:sp>
    </p:spTree>
    <p:extLst>
      <p:ext uri="{BB962C8B-B14F-4D97-AF65-F5344CB8AC3E}">
        <p14:creationId xmlns:p14="http://schemas.microsoft.com/office/powerpoint/2010/main" val="426765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303F4-1AC5-4684-85CB-087214750EE8}" type="slidenum">
              <a:rPr lang="en-CA" smtClean="0"/>
              <a:t>1</a:t>
            </a:fld>
            <a:endParaRPr lang="en-CA"/>
          </a:p>
        </p:txBody>
      </p:sp>
    </p:spTree>
    <p:extLst>
      <p:ext uri="{BB962C8B-B14F-4D97-AF65-F5344CB8AC3E}">
        <p14:creationId xmlns:p14="http://schemas.microsoft.com/office/powerpoint/2010/main" val="157156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6889C-A73F-43D0-9E61-32B6D94D2866}" type="slidenum">
              <a:rPr lang="en-US" smtClean="0"/>
              <a:t>4</a:t>
            </a:fld>
            <a:endParaRPr lang="en-US"/>
          </a:p>
        </p:txBody>
      </p:sp>
    </p:spTree>
    <p:extLst>
      <p:ext uri="{BB962C8B-B14F-4D97-AF65-F5344CB8AC3E}">
        <p14:creationId xmlns:p14="http://schemas.microsoft.com/office/powerpoint/2010/main" val="359124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258DACF-8309-2044-8EF4-AA7C90F4E9AA}" type="slidenum">
              <a:rPr lang="en-US" smtClean="0"/>
              <a:t>8</a:t>
            </a:fld>
            <a:endParaRPr lang="en-US"/>
          </a:p>
        </p:txBody>
      </p:sp>
    </p:spTree>
    <p:extLst>
      <p:ext uri="{BB962C8B-B14F-4D97-AF65-F5344CB8AC3E}">
        <p14:creationId xmlns:p14="http://schemas.microsoft.com/office/powerpoint/2010/main" val="956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9921B4C-F5E4-43D2-ABC1-70EA43B81D07}" type="slidenum">
              <a:rPr lang="en-CA" smtClean="0"/>
              <a:t>14</a:t>
            </a:fld>
            <a:endParaRPr lang="en-CA" dirty="0"/>
          </a:p>
        </p:txBody>
      </p:sp>
    </p:spTree>
    <p:extLst>
      <p:ext uri="{BB962C8B-B14F-4D97-AF65-F5344CB8AC3E}">
        <p14:creationId xmlns:p14="http://schemas.microsoft.com/office/powerpoint/2010/main" val="314781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A0E7F7-681D-4C51-B024-9BA44284D5D9}" type="slidenum">
              <a:rPr lang="en-US" smtClean="0"/>
              <a:t>20</a:t>
            </a:fld>
            <a:endParaRPr lang="en-US"/>
          </a:p>
        </p:txBody>
      </p:sp>
    </p:spTree>
    <p:extLst>
      <p:ext uri="{BB962C8B-B14F-4D97-AF65-F5344CB8AC3E}">
        <p14:creationId xmlns:p14="http://schemas.microsoft.com/office/powerpoint/2010/main" val="130720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4CC73E-8A39-4E15-B984-D9DDF7ECAEB6}" type="slidenum">
              <a:rPr lang="en-CA" smtClean="0"/>
              <a:t>34</a:t>
            </a:fld>
            <a:endParaRPr lang="en-CA"/>
          </a:p>
        </p:txBody>
      </p:sp>
    </p:spTree>
    <p:extLst>
      <p:ext uri="{BB962C8B-B14F-4D97-AF65-F5344CB8AC3E}">
        <p14:creationId xmlns:p14="http://schemas.microsoft.com/office/powerpoint/2010/main" val="336526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cb1f8876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cb1f8876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D48082D-EAF0-4746-8BF6-BD220FABBE01}" type="datetimeFigureOut">
              <a:rPr lang="en-CA" smtClean="0"/>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404396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D48082D-EAF0-4746-8BF6-BD220FABBE01}" type="datetimeFigureOut">
              <a:rPr lang="en-CA" smtClean="0"/>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186635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D48082D-EAF0-4746-8BF6-BD220FABBE01}" type="datetimeFigureOut">
              <a:rPr lang="en-CA" smtClean="0"/>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107767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5422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D48082D-EAF0-4746-8BF6-BD220FABBE01}" type="datetimeFigureOut">
              <a:rPr lang="en-CA" smtClean="0"/>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102243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48082D-EAF0-4746-8BF6-BD220FABBE01}" type="datetimeFigureOut">
              <a:rPr lang="en-CA" smtClean="0"/>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239603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D48082D-EAF0-4746-8BF6-BD220FABBE01}" type="datetimeFigureOut">
              <a:rPr lang="en-CA" smtClean="0"/>
              <a:t>2022-08-02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149061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D48082D-EAF0-4746-8BF6-BD220FABBE01}" type="datetimeFigureOut">
              <a:rPr lang="en-CA" smtClean="0"/>
              <a:t>2022-08-02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407801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D48082D-EAF0-4746-8BF6-BD220FABBE01}" type="datetimeFigureOut">
              <a:rPr lang="en-CA" smtClean="0"/>
              <a:t>2022-08-02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205260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8082D-EAF0-4746-8BF6-BD220FABBE01}" type="datetimeFigureOut">
              <a:rPr lang="en-CA" smtClean="0"/>
              <a:t>2022-08-02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295206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48082D-EAF0-4746-8BF6-BD220FABBE01}" type="datetimeFigureOut">
              <a:rPr lang="en-CA" smtClean="0"/>
              <a:t>2022-08-02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77998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48082D-EAF0-4746-8BF6-BD220FABBE01}" type="datetimeFigureOut">
              <a:rPr lang="en-CA" smtClean="0"/>
              <a:t>2022-08-02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AFB84C-3AB0-4D08-8EEC-429C47FC3EF6}" type="slidenum">
              <a:rPr lang="en-CA" smtClean="0"/>
              <a:t>‹#›</a:t>
            </a:fld>
            <a:endParaRPr lang="en-CA"/>
          </a:p>
        </p:txBody>
      </p:sp>
    </p:spTree>
    <p:extLst>
      <p:ext uri="{BB962C8B-B14F-4D97-AF65-F5344CB8AC3E}">
        <p14:creationId xmlns:p14="http://schemas.microsoft.com/office/powerpoint/2010/main" val="23366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8082D-EAF0-4746-8BF6-BD220FABBE01}" type="datetimeFigureOut">
              <a:rPr lang="en-CA" smtClean="0"/>
              <a:t>2022-08-02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FB84C-3AB0-4D08-8EEC-429C47FC3EF6}" type="slidenum">
              <a:rPr lang="en-CA" smtClean="0"/>
              <a:t>‹#›</a:t>
            </a:fld>
            <a:endParaRPr lang="en-CA"/>
          </a:p>
        </p:txBody>
      </p:sp>
    </p:spTree>
    <p:extLst>
      <p:ext uri="{BB962C8B-B14F-4D97-AF65-F5344CB8AC3E}">
        <p14:creationId xmlns:p14="http://schemas.microsoft.com/office/powerpoint/2010/main" val="146260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ancer.ca/en/?region=bc" TargetMode="External"/><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cancer.ca/en/?region=bc" TargetMode="Externa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customXml" Target="../ink/ink9.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26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250.png"/><Relationship Id="rId4" Type="http://schemas.openxmlformats.org/officeDocument/2006/relationships/image" Target="../media/image220.png"/><Relationship Id="rId9" Type="http://schemas.openxmlformats.org/officeDocument/2006/relationships/customXml" Target="../ink/ink7.xml"/><Relationship Id="rId14" Type="http://schemas.openxmlformats.org/officeDocument/2006/relationships/image" Target="../media/image2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customXml" Target="../ink/ink15.xml"/><Relationship Id="rId18" Type="http://schemas.openxmlformats.org/officeDocument/2006/relationships/image" Target="../media/image100.png"/><Relationship Id="rId26" Type="http://schemas.openxmlformats.org/officeDocument/2006/relationships/image" Target="../media/image14.png"/><Relationship Id="rId3" Type="http://schemas.openxmlformats.org/officeDocument/2006/relationships/customXml" Target="../ink/ink10.xml"/><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70.png"/><Relationship Id="rId17" Type="http://schemas.openxmlformats.org/officeDocument/2006/relationships/customXml" Target="../ink/ink17.xml"/><Relationship Id="rId25" Type="http://schemas.openxmlformats.org/officeDocument/2006/relationships/customXml" Target="../ink/ink21.xml"/><Relationship Id="rId2" Type="http://schemas.openxmlformats.org/officeDocument/2006/relationships/image" Target="../media/image8.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14.xml"/><Relationship Id="rId24" Type="http://schemas.openxmlformats.org/officeDocument/2006/relationships/image" Target="../media/image130.png"/><Relationship Id="rId5" Type="http://schemas.openxmlformats.org/officeDocument/2006/relationships/customXml" Target="../ink/ink11.xml"/><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150.png"/><Relationship Id="rId10" Type="http://schemas.openxmlformats.org/officeDocument/2006/relationships/image" Target="../media/image60.png"/><Relationship Id="rId19" Type="http://schemas.openxmlformats.org/officeDocument/2006/relationships/customXml" Target="../ink/ink18.xml"/><Relationship Id="rId4" Type="http://schemas.openxmlformats.org/officeDocument/2006/relationships/image" Target="../media/image3.png"/><Relationship Id="rId9" Type="http://schemas.openxmlformats.org/officeDocument/2006/relationships/customXml" Target="../ink/ink13.xml"/><Relationship Id="rId14" Type="http://schemas.openxmlformats.org/officeDocument/2006/relationships/image" Target="../media/image80.png"/><Relationship Id="rId22" Type="http://schemas.openxmlformats.org/officeDocument/2006/relationships/image" Target="../media/image12.png"/><Relationship Id="rId27" Type="http://schemas.openxmlformats.org/officeDocument/2006/relationships/customXml" Target="../ink/ink2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commons.wikimedia.org/w/index.php?curid=1054705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074" y="1681729"/>
            <a:ext cx="11022496" cy="2103011"/>
          </a:xfrm>
        </p:spPr>
        <p:txBody>
          <a:bodyPr>
            <a:normAutofit/>
          </a:bodyPr>
          <a:lstStyle/>
          <a:p>
            <a:r>
              <a:rPr lang="en-US" sz="4400" b="1" dirty="0">
                <a:latin typeface="Arial" panose="020B0604020202020204" pitchFamily="34" charset="0"/>
                <a:cs typeface="Arial" panose="020B0604020202020204" pitchFamily="34" charset="0"/>
              </a:rPr>
              <a:t>Liquid biopsies in clinical trials</a:t>
            </a:r>
            <a:br>
              <a:rPr lang="en-US" sz="4400" b="1"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44128" y="4033358"/>
            <a:ext cx="9144000" cy="1888997"/>
          </a:xfrm>
        </p:spPr>
        <p:txBody>
          <a:bodyPr>
            <a:normAutofit fontScale="85000" lnSpcReduction="10000"/>
          </a:bodyPr>
          <a:lstStyle/>
          <a:p>
            <a:r>
              <a:rPr lang="en-CA" dirty="0">
                <a:latin typeface="Arial" panose="020B0604020202020204" pitchFamily="34" charset="0"/>
                <a:cs typeface="Arial" panose="020B0604020202020204" pitchFamily="34" charset="0"/>
              </a:rPr>
              <a:t>Dr. Alexander W Wyatt, </a:t>
            </a:r>
            <a:r>
              <a:rPr lang="en-CA" dirty="0" err="1">
                <a:latin typeface="Arial" panose="020B0604020202020204" pitchFamily="34" charset="0"/>
                <a:cs typeface="Arial" panose="020B0604020202020204" pitchFamily="34" charset="0"/>
              </a:rPr>
              <a:t>D.Phil</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Assistant Professor, University of British Columbia</a:t>
            </a:r>
          </a:p>
          <a:p>
            <a:r>
              <a:rPr lang="en-CA" dirty="0">
                <a:latin typeface="Arial" panose="020B0604020202020204" pitchFamily="34" charset="0"/>
                <a:cs typeface="Arial" panose="020B0604020202020204" pitchFamily="34" charset="0"/>
              </a:rPr>
              <a:t>Senior Research Scientist, Vancouver Prostate Centre</a:t>
            </a:r>
          </a:p>
          <a:p>
            <a:r>
              <a:rPr lang="en-CA" dirty="0">
                <a:latin typeface="Arial" panose="020B0604020202020204" pitchFamily="34" charset="0"/>
                <a:cs typeface="Arial" panose="020B0604020202020204" pitchFamily="34" charset="0"/>
              </a:rPr>
              <a:t>Scientist, Canada’s Michael Smith Genome Sciences Centre, BC Cancer</a:t>
            </a:r>
          </a:p>
          <a:p>
            <a:r>
              <a:rPr lang="en-CA" dirty="0">
                <a:solidFill>
                  <a:schemeClr val="accent1">
                    <a:lumMod val="75000"/>
                  </a:schemeClr>
                </a:solidFill>
                <a:latin typeface="Arial" panose="020B0604020202020204" pitchFamily="34" charset="0"/>
                <a:cs typeface="Arial" panose="020B0604020202020204" pitchFamily="34" charset="0"/>
              </a:rPr>
              <a:t>Twitter @</a:t>
            </a:r>
            <a:r>
              <a:rPr lang="en-CA" dirty="0" err="1">
                <a:solidFill>
                  <a:schemeClr val="accent1">
                    <a:lumMod val="75000"/>
                  </a:schemeClr>
                </a:solidFill>
                <a:latin typeface="Arial" panose="020B0604020202020204" pitchFamily="34" charset="0"/>
                <a:cs typeface="Arial" panose="020B0604020202020204" pitchFamily="34" charset="0"/>
              </a:rPr>
              <a:t>ResearchWyatt</a:t>
            </a:r>
            <a:endParaRPr lang="en-CA"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2" descr="G:\Awyatt\Outdated\Logos\UBC-place-of-mind-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43" y="6252238"/>
            <a:ext cx="2760152" cy="425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9470" r="6342" b="24357"/>
          <a:stretch/>
        </p:blipFill>
        <p:spPr>
          <a:xfrm>
            <a:off x="10355494" y="6199355"/>
            <a:ext cx="1704233" cy="600139"/>
          </a:xfrm>
          <a:prstGeom prst="rect">
            <a:avLst/>
          </a:prstGeom>
        </p:spPr>
      </p:pic>
      <p:sp>
        <p:nvSpPr>
          <p:cNvPr id="13" name="TextBox 12">
            <a:extLst>
              <a:ext uri="{FF2B5EF4-FFF2-40B4-BE49-F238E27FC236}">
                <a16:creationId xmlns:a16="http://schemas.microsoft.com/office/drawing/2014/main" id="{B7806ED7-A640-76D3-528F-E1654A414B03}"/>
              </a:ext>
            </a:extLst>
          </p:cNvPr>
          <p:cNvSpPr txBox="1"/>
          <p:nvPr/>
        </p:nvSpPr>
        <p:spPr>
          <a:xfrm>
            <a:off x="80310" y="63513"/>
            <a:ext cx="725748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NICTC Meeting, Queen’s University</a:t>
            </a:r>
          </a:p>
          <a:p>
            <a:r>
              <a:rPr lang="en-US"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August 2022</a:t>
            </a:r>
            <a:endParaRPr lang="en-CA" dirty="0">
              <a:latin typeface="Arial" panose="020B0604020202020204" pitchFamily="34" charset="0"/>
              <a:cs typeface="Arial" panose="020B0604020202020204" pitchFamily="34" charset="0"/>
            </a:endParaRPr>
          </a:p>
        </p:txBody>
      </p:sp>
      <p:pic>
        <p:nvPicPr>
          <p:cNvPr id="14" name="Google Shape;199;p29">
            <a:extLst>
              <a:ext uri="{FF2B5EF4-FFF2-40B4-BE49-F238E27FC236}">
                <a16:creationId xmlns:a16="http://schemas.microsoft.com/office/drawing/2014/main" id="{CB747552-D2B2-4A72-EEAF-4FDA6A820099}"/>
              </a:ext>
            </a:extLst>
          </p:cNvPr>
          <p:cNvPicPr preferRelativeResize="0"/>
          <p:nvPr/>
        </p:nvPicPr>
        <p:blipFill>
          <a:blip r:embed="rId5">
            <a:alphaModFix/>
          </a:blip>
          <a:stretch>
            <a:fillRect/>
          </a:stretch>
        </p:blipFill>
        <p:spPr>
          <a:xfrm>
            <a:off x="9694056" y="58506"/>
            <a:ext cx="2417634" cy="852213"/>
          </a:xfrm>
          <a:prstGeom prst="rect">
            <a:avLst/>
          </a:prstGeom>
          <a:noFill/>
          <a:ln>
            <a:noFill/>
          </a:ln>
        </p:spPr>
      </p:pic>
    </p:spTree>
    <p:extLst>
      <p:ext uri="{BB962C8B-B14F-4D97-AF65-F5344CB8AC3E}">
        <p14:creationId xmlns:p14="http://schemas.microsoft.com/office/powerpoint/2010/main" val="209640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CFFC-A680-429E-B28C-D5229C3D6BFB}"/>
              </a:ext>
            </a:extLst>
          </p:cNvPr>
          <p:cNvSpPr>
            <a:spLocks noGrp="1"/>
          </p:cNvSpPr>
          <p:nvPr>
            <p:ph type="title"/>
          </p:nvPr>
        </p:nvSpPr>
        <p:spPr/>
        <p:txBody>
          <a:bodyPr>
            <a:normAutofit/>
          </a:bodyPr>
          <a:lstStyle/>
          <a:p>
            <a:r>
              <a:rPr lang="en-US" b="1" dirty="0" err="1"/>
              <a:t>ctDNA</a:t>
            </a:r>
            <a:r>
              <a:rPr lang="en-US" b="1" dirty="0"/>
              <a:t> fraction (purity) is variable in clinically-progressing metastatic prostate cancer</a:t>
            </a:r>
            <a:endParaRPr lang="en-CA" b="1" dirty="0"/>
          </a:p>
        </p:txBody>
      </p:sp>
      <p:pic>
        <p:nvPicPr>
          <p:cNvPr id="4" name="Content Placeholder 3">
            <a:extLst>
              <a:ext uri="{FF2B5EF4-FFF2-40B4-BE49-F238E27FC236}">
                <a16:creationId xmlns:a16="http://schemas.microsoft.com/office/drawing/2014/main" id="{7C6FCB35-A18F-4F51-9B3B-E8C9CD3744A3}"/>
              </a:ext>
            </a:extLst>
          </p:cNvPr>
          <p:cNvPicPr>
            <a:picLocks noGrp="1" noChangeAspect="1"/>
          </p:cNvPicPr>
          <p:nvPr>
            <p:ph idx="1"/>
          </p:nvPr>
        </p:nvPicPr>
        <p:blipFill rotWithShape="1">
          <a:blip r:embed="rId2"/>
          <a:srcRect l="49441"/>
          <a:stretch/>
        </p:blipFill>
        <p:spPr>
          <a:xfrm>
            <a:off x="4648874" y="2103929"/>
            <a:ext cx="3170190" cy="4351338"/>
          </a:xfrm>
          <a:prstGeom prst="rect">
            <a:avLst/>
          </a:prstGeom>
        </p:spPr>
      </p:pic>
      <p:pic>
        <p:nvPicPr>
          <p:cNvPr id="5" name="Content Placeholder 3">
            <a:extLst>
              <a:ext uri="{FF2B5EF4-FFF2-40B4-BE49-F238E27FC236}">
                <a16:creationId xmlns:a16="http://schemas.microsoft.com/office/drawing/2014/main" id="{AD907625-2C59-485D-AA72-67DC2DD4179B}"/>
              </a:ext>
            </a:extLst>
          </p:cNvPr>
          <p:cNvPicPr>
            <a:picLocks noChangeAspect="1"/>
          </p:cNvPicPr>
          <p:nvPr/>
        </p:nvPicPr>
        <p:blipFill rotWithShape="1">
          <a:blip r:embed="rId2"/>
          <a:srcRect r="86286"/>
          <a:stretch/>
        </p:blipFill>
        <p:spPr>
          <a:xfrm>
            <a:off x="3788959" y="2103929"/>
            <a:ext cx="859915" cy="4351338"/>
          </a:xfrm>
          <a:prstGeom prst="rect">
            <a:avLst/>
          </a:prstGeom>
        </p:spPr>
      </p:pic>
      <p:sp>
        <p:nvSpPr>
          <p:cNvPr id="6" name="Rectangle 5">
            <a:extLst>
              <a:ext uri="{FF2B5EF4-FFF2-40B4-BE49-F238E27FC236}">
                <a16:creationId xmlns:a16="http://schemas.microsoft.com/office/drawing/2014/main" id="{DD2EA67E-A92A-44D0-8C41-8C3EAC67E891}"/>
              </a:ext>
            </a:extLst>
          </p:cNvPr>
          <p:cNvSpPr/>
          <p:nvPr/>
        </p:nvSpPr>
        <p:spPr>
          <a:xfrm>
            <a:off x="3673784" y="2192070"/>
            <a:ext cx="408648" cy="49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3DB097E-8A38-4222-9BBB-38D07BC9FBE8}"/>
              </a:ext>
            </a:extLst>
          </p:cNvPr>
          <p:cNvSpPr txBox="1"/>
          <p:nvPr/>
        </p:nvSpPr>
        <p:spPr>
          <a:xfrm>
            <a:off x="8620367" y="5077072"/>
            <a:ext cx="3100948" cy="276999"/>
          </a:xfrm>
          <a:prstGeom prst="rect">
            <a:avLst/>
          </a:prstGeom>
          <a:noFill/>
        </p:spPr>
        <p:txBody>
          <a:bodyPr wrap="square" rtlCol="0">
            <a:spAutoFit/>
          </a:bodyPr>
          <a:lstStyle/>
          <a:p>
            <a:pPr algn="ctr"/>
            <a:r>
              <a:rPr lang="en-CA" sz="1200" dirty="0" err="1"/>
              <a:t>Annala</a:t>
            </a:r>
            <a:r>
              <a:rPr lang="en-CA" sz="1200" dirty="0"/>
              <a:t> </a:t>
            </a:r>
            <a:r>
              <a:rPr lang="en-CA" sz="1200" i="1" dirty="0"/>
              <a:t>et al</a:t>
            </a:r>
            <a:r>
              <a:rPr lang="en-CA" sz="1200" dirty="0"/>
              <a:t>. Cancer Discovery 2018</a:t>
            </a:r>
          </a:p>
        </p:txBody>
      </p:sp>
      <p:grpSp>
        <p:nvGrpSpPr>
          <p:cNvPr id="3" name="Group 2">
            <a:extLst>
              <a:ext uri="{FF2B5EF4-FFF2-40B4-BE49-F238E27FC236}">
                <a16:creationId xmlns:a16="http://schemas.microsoft.com/office/drawing/2014/main" id="{30404F6B-94E1-4677-977B-916A9F0F1938}"/>
              </a:ext>
            </a:extLst>
          </p:cNvPr>
          <p:cNvGrpSpPr/>
          <p:nvPr/>
        </p:nvGrpSpPr>
        <p:grpSpPr>
          <a:xfrm>
            <a:off x="8512147" y="3496985"/>
            <a:ext cx="2841653" cy="1645504"/>
            <a:chOff x="7819064" y="2821300"/>
            <a:chExt cx="4938465" cy="2859696"/>
          </a:xfrm>
        </p:grpSpPr>
        <p:pic>
          <p:nvPicPr>
            <p:cNvPr id="7" name="Content Placeholder 4">
              <a:extLst>
                <a:ext uri="{FF2B5EF4-FFF2-40B4-BE49-F238E27FC236}">
                  <a16:creationId xmlns:a16="http://schemas.microsoft.com/office/drawing/2014/main" id="{6CCEA5C9-C51C-4C56-AD1F-C08505445D7C}"/>
                </a:ext>
              </a:extLst>
            </p:cNvPr>
            <p:cNvPicPr>
              <a:picLocks noChangeAspect="1"/>
            </p:cNvPicPr>
            <p:nvPr/>
          </p:nvPicPr>
          <p:blipFill rotWithShape="1">
            <a:blip r:embed="rId3"/>
            <a:srcRect t="42240" b="42233"/>
            <a:stretch/>
          </p:blipFill>
          <p:spPr>
            <a:xfrm>
              <a:off x="7819064" y="3657265"/>
              <a:ext cx="4938465" cy="1005964"/>
            </a:xfrm>
            <a:prstGeom prst="rect">
              <a:avLst/>
            </a:prstGeom>
          </p:spPr>
        </p:pic>
        <p:pic>
          <p:nvPicPr>
            <p:cNvPr id="9" name="Content Placeholder 4">
              <a:extLst>
                <a:ext uri="{FF2B5EF4-FFF2-40B4-BE49-F238E27FC236}">
                  <a16:creationId xmlns:a16="http://schemas.microsoft.com/office/drawing/2014/main" id="{E7FA1246-E643-471F-B21B-719FADDB2F54}"/>
                </a:ext>
              </a:extLst>
            </p:cNvPr>
            <p:cNvPicPr>
              <a:picLocks noChangeAspect="1"/>
            </p:cNvPicPr>
            <p:nvPr/>
          </p:nvPicPr>
          <p:blipFill rotWithShape="1">
            <a:blip r:embed="rId3"/>
            <a:srcRect t="4477" b="82802"/>
            <a:stretch/>
          </p:blipFill>
          <p:spPr>
            <a:xfrm>
              <a:off x="7819064" y="2821300"/>
              <a:ext cx="4938463" cy="824162"/>
            </a:xfrm>
            <a:prstGeom prst="rect">
              <a:avLst/>
            </a:prstGeom>
          </p:spPr>
        </p:pic>
        <p:pic>
          <p:nvPicPr>
            <p:cNvPr id="10" name="Content Placeholder 4">
              <a:extLst>
                <a:ext uri="{FF2B5EF4-FFF2-40B4-BE49-F238E27FC236}">
                  <a16:creationId xmlns:a16="http://schemas.microsoft.com/office/drawing/2014/main" id="{E870C87C-FF9C-488F-8908-6B30331412FA}"/>
                </a:ext>
              </a:extLst>
            </p:cNvPr>
            <p:cNvPicPr>
              <a:picLocks noChangeAspect="1"/>
            </p:cNvPicPr>
            <p:nvPr/>
          </p:nvPicPr>
          <p:blipFill rotWithShape="1">
            <a:blip r:embed="rId3"/>
            <a:srcRect l="224" t="87131" r="-224" b="-2658"/>
            <a:stretch/>
          </p:blipFill>
          <p:spPr>
            <a:xfrm>
              <a:off x="7819064" y="4675032"/>
              <a:ext cx="4938465" cy="1005964"/>
            </a:xfrm>
            <a:prstGeom prst="rect">
              <a:avLst/>
            </a:prstGeom>
          </p:spPr>
        </p:pic>
      </p:grpSp>
      <p:sp>
        <p:nvSpPr>
          <p:cNvPr id="11" name="Rectangle 10">
            <a:extLst>
              <a:ext uri="{FF2B5EF4-FFF2-40B4-BE49-F238E27FC236}">
                <a16:creationId xmlns:a16="http://schemas.microsoft.com/office/drawing/2014/main" id="{9D08B1E6-692F-4936-B1F0-FC109AD9D6BF}"/>
              </a:ext>
            </a:extLst>
          </p:cNvPr>
          <p:cNvSpPr/>
          <p:nvPr/>
        </p:nvSpPr>
        <p:spPr>
          <a:xfrm>
            <a:off x="8596090" y="2714684"/>
            <a:ext cx="2961826" cy="646331"/>
          </a:xfrm>
          <a:prstGeom prst="rect">
            <a:avLst/>
          </a:prstGeom>
        </p:spPr>
        <p:txBody>
          <a:bodyPr wrap="square">
            <a:spAutoFit/>
          </a:bodyPr>
          <a:lstStyle/>
          <a:p>
            <a:pPr algn="ctr"/>
            <a:r>
              <a:rPr lang="en-US" dirty="0"/>
              <a:t>Metastatic burden is associated with </a:t>
            </a:r>
            <a:r>
              <a:rPr lang="en-US" dirty="0" err="1"/>
              <a:t>ctDNA</a:t>
            </a:r>
            <a:r>
              <a:rPr lang="en-US" dirty="0"/>
              <a:t>% </a:t>
            </a:r>
            <a:endParaRPr lang="en-CA" dirty="0"/>
          </a:p>
        </p:txBody>
      </p:sp>
    </p:spTree>
    <p:extLst>
      <p:ext uri="{BB962C8B-B14F-4D97-AF65-F5344CB8AC3E}">
        <p14:creationId xmlns:p14="http://schemas.microsoft.com/office/powerpoint/2010/main" val="23277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CtDNA</a:t>
            </a:r>
            <a:r>
              <a:rPr lang="en-US" b="1" dirty="0"/>
              <a:t> fraction (</a:t>
            </a:r>
            <a:r>
              <a:rPr lang="en-US" b="1" dirty="0" err="1"/>
              <a:t>ctDNA</a:t>
            </a:r>
            <a:r>
              <a:rPr lang="en-US" b="1" dirty="0"/>
              <a:t>%) is strongly prognostic</a:t>
            </a:r>
          </a:p>
        </p:txBody>
      </p:sp>
      <p:grpSp>
        <p:nvGrpSpPr>
          <p:cNvPr id="4" name="Group 3"/>
          <p:cNvGrpSpPr/>
          <p:nvPr/>
        </p:nvGrpSpPr>
        <p:grpSpPr>
          <a:xfrm>
            <a:off x="311443" y="2559772"/>
            <a:ext cx="3275921" cy="2863443"/>
            <a:chOff x="3188709" y="1223792"/>
            <a:chExt cx="5183254" cy="4673924"/>
          </a:xfrm>
        </p:grpSpPr>
        <p:pic>
          <p:nvPicPr>
            <p:cNvPr id="5" name="Picture 4"/>
            <p:cNvPicPr>
              <a:picLocks noChangeAspect="1"/>
            </p:cNvPicPr>
            <p:nvPr/>
          </p:nvPicPr>
          <p:blipFill>
            <a:blip r:embed="rId2"/>
            <a:stretch>
              <a:fillRect/>
            </a:stretch>
          </p:blipFill>
          <p:spPr>
            <a:xfrm>
              <a:off x="3188709" y="1223792"/>
              <a:ext cx="5183254" cy="4673924"/>
            </a:xfrm>
            <a:prstGeom prst="rect">
              <a:avLst/>
            </a:prstGeom>
          </p:spPr>
        </p:pic>
        <p:sp>
          <p:nvSpPr>
            <p:cNvPr id="6" name="Rectangle 5"/>
            <p:cNvSpPr/>
            <p:nvPr/>
          </p:nvSpPr>
          <p:spPr>
            <a:xfrm>
              <a:off x="3188711" y="1223792"/>
              <a:ext cx="456487" cy="626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96033" y="1914840"/>
            <a:ext cx="3573443" cy="523220"/>
          </a:xfrm>
          <a:prstGeom prst="rect">
            <a:avLst/>
          </a:prstGeom>
          <a:noFill/>
        </p:spPr>
        <p:txBody>
          <a:bodyPr wrap="square" rtlCol="0">
            <a:spAutoFit/>
          </a:bodyPr>
          <a:lstStyle/>
          <a:p>
            <a:pPr algn="ctr"/>
            <a:r>
              <a:rPr lang="en-CA" sz="1400" u="sng" dirty="0"/>
              <a:t>Unselected</a:t>
            </a:r>
            <a:r>
              <a:rPr lang="en-CA" sz="1400" dirty="0"/>
              <a:t> first line </a:t>
            </a:r>
            <a:r>
              <a:rPr lang="en-CA" sz="1400" dirty="0" err="1"/>
              <a:t>mCRPC</a:t>
            </a:r>
            <a:r>
              <a:rPr lang="en-CA" sz="1400" dirty="0"/>
              <a:t> (n = 202)</a:t>
            </a:r>
            <a:br>
              <a:rPr lang="en-CA" sz="1400" dirty="0"/>
            </a:br>
            <a:r>
              <a:rPr lang="en-CA" sz="1400" dirty="0" err="1"/>
              <a:t>Annala</a:t>
            </a:r>
            <a:r>
              <a:rPr lang="en-CA" sz="1400" dirty="0"/>
              <a:t> </a:t>
            </a:r>
            <a:r>
              <a:rPr lang="en-CA" sz="1400" i="1" dirty="0"/>
              <a:t>et al</a:t>
            </a:r>
            <a:r>
              <a:rPr lang="en-CA" sz="1400" dirty="0"/>
              <a:t>., Cancer </a:t>
            </a:r>
            <a:r>
              <a:rPr lang="en-CA" sz="1400" dirty="0" err="1"/>
              <a:t>Discov</a:t>
            </a:r>
            <a:r>
              <a:rPr lang="en-CA" sz="1400" dirty="0"/>
              <a:t>. 2018</a:t>
            </a:r>
          </a:p>
        </p:txBody>
      </p:sp>
      <p:sp>
        <p:nvSpPr>
          <p:cNvPr id="8" name="TextBox 7">
            <a:extLst>
              <a:ext uri="{FF2B5EF4-FFF2-40B4-BE49-F238E27FC236}">
                <a16:creationId xmlns:a16="http://schemas.microsoft.com/office/drawing/2014/main" id="{20968C8F-1A36-4B20-9A25-C8069EE18B23}"/>
              </a:ext>
            </a:extLst>
          </p:cNvPr>
          <p:cNvSpPr txBox="1"/>
          <p:nvPr/>
        </p:nvSpPr>
        <p:spPr>
          <a:xfrm>
            <a:off x="4171163" y="1914840"/>
            <a:ext cx="3573443" cy="523220"/>
          </a:xfrm>
          <a:prstGeom prst="rect">
            <a:avLst/>
          </a:prstGeom>
          <a:noFill/>
        </p:spPr>
        <p:txBody>
          <a:bodyPr wrap="square" rtlCol="0">
            <a:spAutoFit/>
          </a:bodyPr>
          <a:lstStyle/>
          <a:p>
            <a:pPr algn="ctr"/>
            <a:r>
              <a:rPr lang="en-CA" sz="1400" u="sng" dirty="0"/>
              <a:t>Poor-prognosis</a:t>
            </a:r>
            <a:r>
              <a:rPr lang="en-CA" sz="1400" dirty="0"/>
              <a:t> first line </a:t>
            </a:r>
            <a:r>
              <a:rPr lang="en-CA" sz="1400" dirty="0" err="1"/>
              <a:t>mCRPC</a:t>
            </a:r>
            <a:r>
              <a:rPr lang="en-CA" sz="1400" dirty="0"/>
              <a:t> (n = 95)</a:t>
            </a:r>
            <a:br>
              <a:rPr lang="en-CA" sz="1400" dirty="0"/>
            </a:br>
            <a:r>
              <a:rPr lang="en-CA" sz="1400" dirty="0" err="1"/>
              <a:t>Annala</a:t>
            </a:r>
            <a:r>
              <a:rPr lang="en-CA" sz="1400" dirty="0"/>
              <a:t> </a:t>
            </a:r>
            <a:r>
              <a:rPr lang="en-CA" sz="1400" i="1" dirty="0"/>
              <a:t>et al</a:t>
            </a:r>
            <a:r>
              <a:rPr lang="en-CA" sz="1400" dirty="0"/>
              <a:t>., Annals </a:t>
            </a:r>
            <a:r>
              <a:rPr lang="en-CA" sz="1400" dirty="0" err="1"/>
              <a:t>Onc</a:t>
            </a:r>
            <a:r>
              <a:rPr lang="en-CA" sz="1400" dirty="0"/>
              <a:t>. 2021</a:t>
            </a:r>
          </a:p>
        </p:txBody>
      </p:sp>
      <p:grpSp>
        <p:nvGrpSpPr>
          <p:cNvPr id="9" name="Group 8">
            <a:extLst>
              <a:ext uri="{FF2B5EF4-FFF2-40B4-BE49-F238E27FC236}">
                <a16:creationId xmlns:a16="http://schemas.microsoft.com/office/drawing/2014/main" id="{974B23D2-D38A-4AAA-A65B-75280C5D4D29}"/>
              </a:ext>
            </a:extLst>
          </p:cNvPr>
          <p:cNvGrpSpPr/>
          <p:nvPr/>
        </p:nvGrpSpPr>
        <p:grpSpPr>
          <a:xfrm>
            <a:off x="4134382" y="2529671"/>
            <a:ext cx="3647003" cy="3348194"/>
            <a:chOff x="4607025" y="2564334"/>
            <a:chExt cx="3353444" cy="3078687"/>
          </a:xfrm>
        </p:grpSpPr>
        <p:pic>
          <p:nvPicPr>
            <p:cNvPr id="10" name="Picture 9">
              <a:extLst>
                <a:ext uri="{FF2B5EF4-FFF2-40B4-BE49-F238E27FC236}">
                  <a16:creationId xmlns:a16="http://schemas.microsoft.com/office/drawing/2014/main" id="{4BF7ABF6-B4F3-4E03-A0FB-375D97AE6321}"/>
                </a:ext>
              </a:extLst>
            </p:cNvPr>
            <p:cNvPicPr>
              <a:picLocks noChangeAspect="1"/>
            </p:cNvPicPr>
            <p:nvPr/>
          </p:nvPicPr>
          <p:blipFill>
            <a:blip r:embed="rId3"/>
            <a:stretch>
              <a:fillRect/>
            </a:stretch>
          </p:blipFill>
          <p:spPr>
            <a:xfrm>
              <a:off x="4607026" y="2564334"/>
              <a:ext cx="3353443" cy="3078687"/>
            </a:xfrm>
            <a:prstGeom prst="rect">
              <a:avLst/>
            </a:prstGeom>
          </p:spPr>
        </p:pic>
        <p:sp>
          <p:nvSpPr>
            <p:cNvPr id="11" name="Rectangle 10">
              <a:extLst>
                <a:ext uri="{FF2B5EF4-FFF2-40B4-BE49-F238E27FC236}">
                  <a16:creationId xmlns:a16="http://schemas.microsoft.com/office/drawing/2014/main" id="{69806F8F-7CD9-45A4-A43D-AEF94CDF2BAD}"/>
                </a:ext>
              </a:extLst>
            </p:cNvPr>
            <p:cNvSpPr/>
            <p:nvPr/>
          </p:nvSpPr>
          <p:spPr>
            <a:xfrm>
              <a:off x="4607025" y="2564334"/>
              <a:ext cx="302441" cy="223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A8E41B89-1FF2-47FA-AA4C-8ECB5E0BA9AB}"/>
              </a:ext>
            </a:extLst>
          </p:cNvPr>
          <p:cNvSpPr txBox="1"/>
          <p:nvPr/>
        </p:nvSpPr>
        <p:spPr>
          <a:xfrm>
            <a:off x="8449070" y="1914840"/>
            <a:ext cx="3573443" cy="738664"/>
          </a:xfrm>
          <a:prstGeom prst="rect">
            <a:avLst/>
          </a:prstGeom>
          <a:noFill/>
        </p:spPr>
        <p:txBody>
          <a:bodyPr wrap="square" rtlCol="0">
            <a:spAutoFit/>
          </a:bodyPr>
          <a:lstStyle/>
          <a:p>
            <a:pPr algn="ctr"/>
            <a:r>
              <a:rPr lang="en-CA" sz="1400" dirty="0"/>
              <a:t>Meta-analysis first line mCRPC (n = 409)</a:t>
            </a:r>
            <a:br>
              <a:rPr lang="en-CA" sz="1400" dirty="0"/>
            </a:br>
            <a:r>
              <a:rPr lang="en-CA" sz="1400" b="1" i="1" dirty="0"/>
              <a:t>Unpublished </a:t>
            </a:r>
            <a:r>
              <a:rPr lang="en-CA" sz="1400" i="1" dirty="0"/>
              <a:t>(Drs. Nicolette Fonseca, Corinne Maurice-</a:t>
            </a:r>
            <a:r>
              <a:rPr lang="en-CA" sz="1400" i="1" dirty="0" err="1"/>
              <a:t>Dror</a:t>
            </a:r>
            <a:r>
              <a:rPr lang="en-CA" sz="1400" i="1" dirty="0"/>
              <a:t>, Cameron Herberts)</a:t>
            </a:r>
          </a:p>
        </p:txBody>
      </p:sp>
      <p:pic>
        <p:nvPicPr>
          <p:cNvPr id="13" name="Picture 12"/>
          <p:cNvPicPr>
            <a:picLocks noChangeAspect="1"/>
          </p:cNvPicPr>
          <p:nvPr/>
        </p:nvPicPr>
        <p:blipFill>
          <a:blip r:embed="rId4"/>
          <a:stretch>
            <a:fillRect/>
          </a:stretch>
        </p:blipFill>
        <p:spPr>
          <a:xfrm>
            <a:off x="8433273" y="2863060"/>
            <a:ext cx="3605035" cy="2334408"/>
          </a:xfrm>
          <a:prstGeom prst="rect">
            <a:avLst/>
          </a:prstGeom>
        </p:spPr>
      </p:pic>
      <p:sp>
        <p:nvSpPr>
          <p:cNvPr id="3" name="TextBox 2"/>
          <p:cNvSpPr txBox="1"/>
          <p:nvPr/>
        </p:nvSpPr>
        <p:spPr>
          <a:xfrm>
            <a:off x="7824378" y="5785065"/>
            <a:ext cx="3195638" cy="584775"/>
          </a:xfrm>
          <a:prstGeom prst="rect">
            <a:avLst/>
          </a:prstGeom>
          <a:noFill/>
        </p:spPr>
        <p:txBody>
          <a:bodyPr wrap="square" rtlCol="0">
            <a:spAutoFit/>
          </a:bodyPr>
          <a:lstStyle/>
          <a:p>
            <a:pPr algn="r"/>
            <a:r>
              <a:rPr lang="en-US" sz="1600" dirty="0"/>
              <a:t>…work in progress to better define optimal cutoffs, clinical value</a:t>
            </a:r>
          </a:p>
        </p:txBody>
      </p:sp>
      <p:sp>
        <p:nvSpPr>
          <p:cNvPr id="14" name="Rectangle 13">
            <a:extLst>
              <a:ext uri="{FF2B5EF4-FFF2-40B4-BE49-F238E27FC236}">
                <a16:creationId xmlns:a16="http://schemas.microsoft.com/office/drawing/2014/main" id="{6E07FC2C-263E-4ED7-AEB1-3A61DC905571}"/>
              </a:ext>
            </a:extLst>
          </p:cNvPr>
          <p:cNvSpPr/>
          <p:nvPr/>
        </p:nvSpPr>
        <p:spPr>
          <a:xfrm>
            <a:off x="10453834" y="6438446"/>
            <a:ext cx="1750094" cy="430887"/>
          </a:xfrm>
          <a:prstGeom prst="rect">
            <a:avLst/>
          </a:prstGeom>
        </p:spPr>
        <p:txBody>
          <a:bodyPr wrap="square">
            <a:spAutoFit/>
          </a:bodyPr>
          <a:lstStyle/>
          <a:p>
            <a:pPr algn="r"/>
            <a:r>
              <a:rPr lang="en-CA" sz="1100" dirty="0"/>
              <a:t>Dr. Corinne Maurice-</a:t>
            </a:r>
            <a:r>
              <a:rPr lang="en-CA" sz="1100" dirty="0" err="1"/>
              <a:t>Dror</a:t>
            </a:r>
            <a:endParaRPr lang="en-CA" sz="1100" dirty="0"/>
          </a:p>
          <a:p>
            <a:pPr algn="r"/>
            <a:r>
              <a:rPr lang="en-CA" sz="1100" dirty="0"/>
              <a:t>@ BC Cancer, Vancouver</a:t>
            </a:r>
          </a:p>
        </p:txBody>
      </p:sp>
      <p:sp>
        <p:nvSpPr>
          <p:cNvPr id="15" name="TextBox 14">
            <a:extLst>
              <a:ext uri="{FF2B5EF4-FFF2-40B4-BE49-F238E27FC236}">
                <a16:creationId xmlns:a16="http://schemas.microsoft.com/office/drawing/2014/main" id="{FA91FF12-9384-4FA3-86BC-6552CD41DAF1}"/>
              </a:ext>
            </a:extLst>
          </p:cNvPr>
          <p:cNvSpPr txBox="1"/>
          <p:nvPr/>
        </p:nvSpPr>
        <p:spPr>
          <a:xfrm>
            <a:off x="2406962" y="6395532"/>
            <a:ext cx="7274196" cy="400110"/>
          </a:xfrm>
          <a:prstGeom prst="rect">
            <a:avLst/>
          </a:prstGeom>
          <a:noFill/>
        </p:spPr>
        <p:txBody>
          <a:bodyPr wrap="square" rtlCol="0">
            <a:spAutoFit/>
          </a:bodyPr>
          <a:lstStyle/>
          <a:p>
            <a:pPr algn="ctr"/>
            <a:r>
              <a:rPr lang="en-US" sz="2000" b="1" i="1" dirty="0"/>
              <a:t>High levels of ctDNA = short life expectancy with prostate cancer</a:t>
            </a:r>
            <a:endParaRPr lang="en-CA" sz="2000" b="1" i="1" dirty="0"/>
          </a:p>
        </p:txBody>
      </p:sp>
      <p:pic>
        <p:nvPicPr>
          <p:cNvPr id="17" name="Picture 2" descr="Dr. Corinne Maurice-Dror">
            <a:extLst>
              <a:ext uri="{FF2B5EF4-FFF2-40B4-BE49-F238E27FC236}">
                <a16:creationId xmlns:a16="http://schemas.microsoft.com/office/drawing/2014/main" id="{F97B4E12-B326-75DE-5D28-6B5C44267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5031" y="5264191"/>
            <a:ext cx="847446" cy="1131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8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CtDNA% also prognostic in metastatic </a:t>
            </a:r>
            <a:r>
              <a:rPr lang="en-US" b="1" u="sng" dirty="0"/>
              <a:t>urothelial</a:t>
            </a:r>
            <a:r>
              <a:rPr lang="en-US" b="1" dirty="0"/>
              <a:t> cancer</a:t>
            </a:r>
          </a:p>
        </p:txBody>
      </p:sp>
      <p:pic>
        <p:nvPicPr>
          <p:cNvPr id="4" name="Picture 3"/>
          <p:cNvPicPr>
            <a:picLocks noChangeAspect="1"/>
          </p:cNvPicPr>
          <p:nvPr/>
        </p:nvPicPr>
        <p:blipFill>
          <a:blip r:embed="rId2"/>
          <a:stretch>
            <a:fillRect/>
          </a:stretch>
        </p:blipFill>
        <p:spPr>
          <a:xfrm>
            <a:off x="269356" y="2978966"/>
            <a:ext cx="6578804" cy="2170409"/>
          </a:xfrm>
          <a:prstGeom prst="rect">
            <a:avLst/>
          </a:prstGeom>
        </p:spPr>
      </p:pic>
      <p:sp>
        <p:nvSpPr>
          <p:cNvPr id="5" name="TextBox 4"/>
          <p:cNvSpPr txBox="1"/>
          <p:nvPr/>
        </p:nvSpPr>
        <p:spPr>
          <a:xfrm>
            <a:off x="1204278" y="2609634"/>
            <a:ext cx="4907017" cy="369332"/>
          </a:xfrm>
          <a:prstGeom prst="rect">
            <a:avLst/>
          </a:prstGeom>
          <a:noFill/>
        </p:spPr>
        <p:txBody>
          <a:bodyPr wrap="square" rtlCol="0">
            <a:spAutoFit/>
          </a:bodyPr>
          <a:lstStyle/>
          <a:p>
            <a:pPr algn="ctr"/>
            <a:r>
              <a:rPr lang="en-US" b="1" dirty="0"/>
              <a:t>Patient-to-patient variability in ctDNA%</a:t>
            </a:r>
          </a:p>
        </p:txBody>
      </p:sp>
      <p:sp>
        <p:nvSpPr>
          <p:cNvPr id="6" name="TextBox 5"/>
          <p:cNvSpPr txBox="1"/>
          <p:nvPr/>
        </p:nvSpPr>
        <p:spPr>
          <a:xfrm>
            <a:off x="599933" y="5029820"/>
            <a:ext cx="923596" cy="369332"/>
          </a:xfrm>
          <a:prstGeom prst="rect">
            <a:avLst/>
          </a:prstGeom>
          <a:noFill/>
        </p:spPr>
        <p:txBody>
          <a:bodyPr wrap="square" rtlCol="0">
            <a:spAutoFit/>
          </a:bodyPr>
          <a:lstStyle/>
          <a:p>
            <a:pPr algn="ctr"/>
            <a:r>
              <a:rPr lang="en-US" dirty="0"/>
              <a:t>High</a:t>
            </a:r>
          </a:p>
        </p:txBody>
      </p:sp>
      <p:sp>
        <p:nvSpPr>
          <p:cNvPr id="7" name="TextBox 6"/>
          <p:cNvSpPr txBox="1"/>
          <p:nvPr/>
        </p:nvSpPr>
        <p:spPr>
          <a:xfrm>
            <a:off x="6027042" y="5029820"/>
            <a:ext cx="848882" cy="369332"/>
          </a:xfrm>
          <a:prstGeom prst="rect">
            <a:avLst/>
          </a:prstGeom>
          <a:noFill/>
        </p:spPr>
        <p:txBody>
          <a:bodyPr wrap="square" rtlCol="0">
            <a:spAutoFit/>
          </a:bodyPr>
          <a:lstStyle/>
          <a:p>
            <a:pPr algn="ctr"/>
            <a:r>
              <a:rPr lang="en-US" dirty="0"/>
              <a:t>Low</a:t>
            </a:r>
          </a:p>
        </p:txBody>
      </p:sp>
      <p:pic>
        <p:nvPicPr>
          <p:cNvPr id="10" name="Picture 9"/>
          <p:cNvPicPr>
            <a:picLocks noChangeAspect="1"/>
          </p:cNvPicPr>
          <p:nvPr/>
        </p:nvPicPr>
        <p:blipFill rotWithShape="1">
          <a:blip r:embed="rId3"/>
          <a:srcRect l="906"/>
          <a:stretch/>
        </p:blipFill>
        <p:spPr>
          <a:xfrm>
            <a:off x="7612960" y="3065664"/>
            <a:ext cx="3683875" cy="2388654"/>
          </a:xfrm>
          <a:prstGeom prst="rect">
            <a:avLst/>
          </a:prstGeom>
        </p:spPr>
      </p:pic>
      <p:sp>
        <p:nvSpPr>
          <p:cNvPr id="11" name="TextBox 10"/>
          <p:cNvSpPr txBox="1"/>
          <p:nvPr/>
        </p:nvSpPr>
        <p:spPr>
          <a:xfrm>
            <a:off x="7763547" y="2609634"/>
            <a:ext cx="3442637" cy="369332"/>
          </a:xfrm>
          <a:prstGeom prst="rect">
            <a:avLst/>
          </a:prstGeom>
          <a:noFill/>
        </p:spPr>
        <p:txBody>
          <a:bodyPr wrap="square" rtlCol="0">
            <a:spAutoFit/>
          </a:bodyPr>
          <a:lstStyle/>
          <a:p>
            <a:pPr algn="ctr"/>
            <a:r>
              <a:rPr lang="en-US" b="1" dirty="0"/>
              <a:t>High ctDNA% = short survival</a:t>
            </a:r>
          </a:p>
        </p:txBody>
      </p:sp>
      <p:sp>
        <p:nvSpPr>
          <p:cNvPr id="12" name="TextBox 11"/>
          <p:cNvSpPr txBox="1"/>
          <p:nvPr/>
        </p:nvSpPr>
        <p:spPr>
          <a:xfrm>
            <a:off x="7649247" y="5443048"/>
            <a:ext cx="3786851" cy="369332"/>
          </a:xfrm>
          <a:prstGeom prst="rect">
            <a:avLst/>
          </a:prstGeom>
          <a:noFill/>
        </p:spPr>
        <p:txBody>
          <a:bodyPr wrap="square" rtlCol="0">
            <a:spAutoFit/>
          </a:bodyPr>
          <a:lstStyle/>
          <a:p>
            <a:pPr algn="ctr"/>
            <a:r>
              <a:rPr lang="en-US" dirty="0"/>
              <a:t>71 </a:t>
            </a:r>
            <a:r>
              <a:rPr lang="en-US" dirty="0" err="1"/>
              <a:t>mUC</a:t>
            </a:r>
            <a:r>
              <a:rPr lang="en-US" dirty="0"/>
              <a:t> initiating 1</a:t>
            </a:r>
            <a:r>
              <a:rPr lang="en-US" baseline="30000" dirty="0"/>
              <a:t>st</a:t>
            </a:r>
            <a:r>
              <a:rPr lang="en-US" dirty="0"/>
              <a:t> line systemic </a:t>
            </a:r>
            <a:r>
              <a:rPr lang="en-US" dirty="0" err="1"/>
              <a:t>tx</a:t>
            </a:r>
            <a:endParaRPr lang="en-US" dirty="0"/>
          </a:p>
        </p:txBody>
      </p:sp>
      <p:sp>
        <p:nvSpPr>
          <p:cNvPr id="13" name="TextBox 12"/>
          <p:cNvSpPr txBox="1"/>
          <p:nvPr/>
        </p:nvSpPr>
        <p:spPr>
          <a:xfrm>
            <a:off x="53532" y="6534472"/>
            <a:ext cx="6232969" cy="276999"/>
          </a:xfrm>
          <a:prstGeom prst="rect">
            <a:avLst/>
          </a:prstGeom>
          <a:noFill/>
        </p:spPr>
        <p:txBody>
          <a:bodyPr wrap="square" rtlCol="0">
            <a:spAutoFit/>
          </a:bodyPr>
          <a:lstStyle/>
          <a:p>
            <a:r>
              <a:rPr lang="en-US" sz="1200" dirty="0"/>
              <a:t>Vandekerkhove, </a:t>
            </a:r>
            <a:r>
              <a:rPr lang="en-US" sz="1200" i="1" dirty="0"/>
              <a:t>Clinical Cancer Research </a:t>
            </a:r>
            <a:r>
              <a:rPr lang="en-US" sz="1200" dirty="0"/>
              <a:t>2017; Vandekerkhove, </a:t>
            </a:r>
            <a:r>
              <a:rPr lang="en-US" sz="1200" i="1" dirty="0"/>
              <a:t>Nature Communications </a:t>
            </a:r>
            <a:r>
              <a:rPr lang="en-US" sz="1200" dirty="0"/>
              <a:t>2021</a:t>
            </a:r>
          </a:p>
        </p:txBody>
      </p:sp>
      <p:pic>
        <p:nvPicPr>
          <p:cNvPr id="15" name="Picture 2" descr="Image result for gillian vandekerkhove">
            <a:extLst>
              <a:ext uri="{FF2B5EF4-FFF2-40B4-BE49-F238E27FC236}">
                <a16:creationId xmlns:a16="http://schemas.microsoft.com/office/drawing/2014/main" id="{851CDE6F-1E84-4B55-A276-D9701983E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6627" y="695047"/>
            <a:ext cx="994172" cy="13255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3E88C35-2D15-4F0C-9781-D991178CFD02}"/>
              </a:ext>
            </a:extLst>
          </p:cNvPr>
          <p:cNvSpPr txBox="1"/>
          <p:nvPr/>
        </p:nvSpPr>
        <p:spPr>
          <a:xfrm>
            <a:off x="10054006" y="2036770"/>
            <a:ext cx="2065241" cy="523220"/>
          </a:xfrm>
          <a:prstGeom prst="rect">
            <a:avLst/>
          </a:prstGeom>
          <a:noFill/>
        </p:spPr>
        <p:txBody>
          <a:bodyPr wrap="square" rtlCol="0">
            <a:spAutoFit/>
          </a:bodyPr>
          <a:lstStyle/>
          <a:p>
            <a:pPr algn="r"/>
            <a:r>
              <a:rPr lang="en-CA" sz="1400" dirty="0"/>
              <a:t>Gillian Vandekerkhove</a:t>
            </a:r>
          </a:p>
          <a:p>
            <a:pPr algn="r"/>
            <a:r>
              <a:rPr lang="en-US" sz="1400" dirty="0"/>
              <a:t>@</a:t>
            </a:r>
            <a:r>
              <a:rPr lang="en-CA" sz="1400" dirty="0"/>
              <a:t>UBC PhD</a:t>
            </a:r>
          </a:p>
        </p:txBody>
      </p:sp>
      <p:sp>
        <p:nvSpPr>
          <p:cNvPr id="17" name="TextBox 16">
            <a:extLst>
              <a:ext uri="{FF2B5EF4-FFF2-40B4-BE49-F238E27FC236}">
                <a16:creationId xmlns:a16="http://schemas.microsoft.com/office/drawing/2014/main" id="{1B18D6AD-21F8-44BD-B10A-DCADBEC0F4EA}"/>
              </a:ext>
            </a:extLst>
          </p:cNvPr>
          <p:cNvSpPr txBox="1"/>
          <p:nvPr/>
        </p:nvSpPr>
        <p:spPr>
          <a:xfrm>
            <a:off x="1885652" y="5959992"/>
            <a:ext cx="8420695" cy="400110"/>
          </a:xfrm>
          <a:prstGeom prst="rect">
            <a:avLst/>
          </a:prstGeom>
          <a:noFill/>
        </p:spPr>
        <p:txBody>
          <a:bodyPr wrap="square" rtlCol="0">
            <a:spAutoFit/>
          </a:bodyPr>
          <a:lstStyle/>
          <a:p>
            <a:pPr algn="ctr"/>
            <a:r>
              <a:rPr lang="en-US" sz="2000" b="1" i="1" dirty="0"/>
              <a:t>Suggests broad biomarker potential for an easy-to-measure blood variable</a:t>
            </a:r>
            <a:endParaRPr lang="en-CA" sz="2000" b="1" i="1" dirty="0"/>
          </a:p>
        </p:txBody>
      </p:sp>
    </p:spTree>
    <p:extLst>
      <p:ext uri="{BB962C8B-B14F-4D97-AF65-F5344CB8AC3E}">
        <p14:creationId xmlns:p14="http://schemas.microsoft.com/office/powerpoint/2010/main" val="35809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 in the clinic?</a:t>
            </a:r>
          </a:p>
        </p:txBody>
      </p:sp>
      <p:sp>
        <p:nvSpPr>
          <p:cNvPr id="3" name="Content Placeholder 2"/>
          <p:cNvSpPr>
            <a:spLocks noGrp="1"/>
          </p:cNvSpPr>
          <p:nvPr>
            <p:ph idx="1"/>
          </p:nvPr>
        </p:nvSpPr>
        <p:spPr>
          <a:xfrm>
            <a:off x="2675333" y="2277037"/>
            <a:ext cx="7772401" cy="2608730"/>
          </a:xfrm>
        </p:spPr>
        <p:txBody>
          <a:bodyPr/>
          <a:lstStyle/>
          <a:p>
            <a:pPr marL="0" indent="0">
              <a:buNone/>
            </a:pPr>
            <a:r>
              <a:rPr lang="en-US" dirty="0"/>
              <a:t>Improve cancer screening in at-risk populations</a:t>
            </a:r>
          </a:p>
          <a:p>
            <a:pPr marL="0" indent="0">
              <a:buNone/>
            </a:pPr>
            <a:r>
              <a:rPr lang="en-US" dirty="0"/>
              <a:t>Detect residual disease after surgery / radiation</a:t>
            </a:r>
          </a:p>
          <a:p>
            <a:pPr marL="0" indent="0">
              <a:buNone/>
            </a:pPr>
            <a:r>
              <a:rPr lang="en-US" b="1" dirty="0"/>
              <a:t>Monitor for response / resistance to therapy</a:t>
            </a:r>
          </a:p>
          <a:p>
            <a:pPr marL="0" indent="0">
              <a:buNone/>
            </a:pPr>
            <a:r>
              <a:rPr lang="en-US" dirty="0"/>
              <a:t>Estimate cancer aggression, </a:t>
            </a:r>
            <a:r>
              <a:rPr lang="en-US" i="1" dirty="0"/>
              <a:t>i.e.</a:t>
            </a:r>
            <a:r>
              <a:rPr lang="en-US" dirty="0"/>
              <a:t> prognosis</a:t>
            </a:r>
          </a:p>
          <a:p>
            <a:pPr marL="0" indent="0">
              <a:buNone/>
            </a:pPr>
            <a:r>
              <a:rPr lang="en-US" dirty="0"/>
              <a:t>Predict treatment efficacy</a:t>
            </a:r>
          </a:p>
        </p:txBody>
      </p:sp>
      <p:sp>
        <p:nvSpPr>
          <p:cNvPr id="4" name="Star: 5 Points 3">
            <a:extLst>
              <a:ext uri="{FF2B5EF4-FFF2-40B4-BE49-F238E27FC236}">
                <a16:creationId xmlns:a16="http://schemas.microsoft.com/office/drawing/2014/main" id="{13FFC5E9-89E3-427C-A356-BB1C3D5C24D9}"/>
              </a:ext>
            </a:extLst>
          </p:cNvPr>
          <p:cNvSpPr/>
          <p:nvPr/>
        </p:nvSpPr>
        <p:spPr>
          <a:xfrm>
            <a:off x="2345864" y="3344047"/>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37FFC6BE-1A70-4438-A430-FD15981DFBA0}"/>
              </a:ext>
            </a:extLst>
          </p:cNvPr>
          <p:cNvSpPr/>
          <p:nvPr/>
        </p:nvSpPr>
        <p:spPr>
          <a:xfrm>
            <a:off x="9415404" y="3344047"/>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4182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9959" cy="1325563"/>
          </a:xfrm>
        </p:spPr>
        <p:txBody>
          <a:bodyPr/>
          <a:lstStyle/>
          <a:p>
            <a:r>
              <a:rPr lang="en-US" b="1" dirty="0"/>
              <a:t>Early on-treatment </a:t>
            </a:r>
            <a:r>
              <a:rPr lang="en-US" b="1" dirty="0" err="1"/>
              <a:t>ctDNA</a:t>
            </a:r>
            <a:r>
              <a:rPr lang="en-US" b="1" dirty="0"/>
              <a:t>% dynamics can predict duration of treatment response</a:t>
            </a:r>
          </a:p>
        </p:txBody>
      </p:sp>
      <p:sp>
        <p:nvSpPr>
          <p:cNvPr id="12" name="TextBox 11">
            <a:extLst>
              <a:ext uri="{FF2B5EF4-FFF2-40B4-BE49-F238E27FC236}">
                <a16:creationId xmlns:a16="http://schemas.microsoft.com/office/drawing/2014/main" id="{AB638827-1AC9-4E21-9320-D082882173C1}"/>
              </a:ext>
            </a:extLst>
          </p:cNvPr>
          <p:cNvSpPr txBox="1"/>
          <p:nvPr/>
        </p:nvSpPr>
        <p:spPr>
          <a:xfrm>
            <a:off x="988002" y="2630083"/>
            <a:ext cx="4053981" cy="954107"/>
          </a:xfrm>
          <a:prstGeom prst="rect">
            <a:avLst/>
          </a:prstGeom>
          <a:noFill/>
        </p:spPr>
        <p:txBody>
          <a:bodyPr wrap="square" rtlCol="0">
            <a:spAutoFit/>
          </a:bodyPr>
          <a:lstStyle/>
          <a:p>
            <a:pPr algn="ctr"/>
            <a:r>
              <a:rPr lang="en-CA" sz="1400" dirty="0"/>
              <a:t>Serial sampling of </a:t>
            </a:r>
            <a:r>
              <a:rPr lang="en-CA" sz="1400" u="sng" dirty="0"/>
              <a:t>newly-diagnosed </a:t>
            </a:r>
            <a:r>
              <a:rPr lang="en-CA" sz="1400" dirty="0"/>
              <a:t>metastatic prostate cancer initiating hormone therapy</a:t>
            </a:r>
            <a:br>
              <a:rPr lang="en-CA" sz="1400" dirty="0"/>
            </a:br>
            <a:r>
              <a:rPr lang="en-CA" sz="1400" u="sng" dirty="0"/>
              <a:t>Gillian Vandekerkhove</a:t>
            </a:r>
            <a:r>
              <a:rPr lang="en-CA" sz="1400" dirty="0"/>
              <a:t>, </a:t>
            </a:r>
            <a:r>
              <a:rPr lang="en-CA" sz="1400" i="1" dirty="0"/>
              <a:t>et al</a:t>
            </a:r>
            <a:r>
              <a:rPr lang="en-CA" sz="1400" dirty="0"/>
              <a:t>. Eur </a:t>
            </a:r>
            <a:r>
              <a:rPr lang="en-CA" sz="1400" dirty="0" err="1"/>
              <a:t>Urol</a:t>
            </a:r>
            <a:r>
              <a:rPr lang="en-CA" sz="1400" dirty="0"/>
              <a:t> 2019</a:t>
            </a:r>
          </a:p>
          <a:p>
            <a:pPr algn="ctr"/>
            <a:endParaRPr lang="en-CA" sz="1400" dirty="0"/>
          </a:p>
        </p:txBody>
      </p:sp>
      <p:grpSp>
        <p:nvGrpSpPr>
          <p:cNvPr id="14" name="Group 13">
            <a:extLst>
              <a:ext uri="{FF2B5EF4-FFF2-40B4-BE49-F238E27FC236}">
                <a16:creationId xmlns:a16="http://schemas.microsoft.com/office/drawing/2014/main" id="{A5F2C50D-BBF2-4369-97C5-2B48AE116B72}"/>
              </a:ext>
            </a:extLst>
          </p:cNvPr>
          <p:cNvGrpSpPr/>
          <p:nvPr/>
        </p:nvGrpSpPr>
        <p:grpSpPr>
          <a:xfrm>
            <a:off x="988002" y="3405438"/>
            <a:ext cx="3901125" cy="2135847"/>
            <a:chOff x="441975" y="3067539"/>
            <a:chExt cx="4232651" cy="2317356"/>
          </a:xfrm>
        </p:grpSpPr>
        <p:pic>
          <p:nvPicPr>
            <p:cNvPr id="16" name="Picture 15">
              <a:extLst>
                <a:ext uri="{FF2B5EF4-FFF2-40B4-BE49-F238E27FC236}">
                  <a16:creationId xmlns:a16="http://schemas.microsoft.com/office/drawing/2014/main" id="{23E2658C-31EB-446D-BA44-8BEEC52F4F63}"/>
                </a:ext>
              </a:extLst>
            </p:cNvPr>
            <p:cNvPicPr>
              <a:picLocks noChangeAspect="1"/>
            </p:cNvPicPr>
            <p:nvPr/>
          </p:nvPicPr>
          <p:blipFill>
            <a:blip r:embed="rId3"/>
            <a:stretch>
              <a:fillRect/>
            </a:stretch>
          </p:blipFill>
          <p:spPr>
            <a:xfrm>
              <a:off x="452500" y="3067539"/>
              <a:ext cx="4222126" cy="2317356"/>
            </a:xfrm>
            <a:prstGeom prst="rect">
              <a:avLst/>
            </a:prstGeom>
          </p:spPr>
        </p:pic>
        <p:sp>
          <p:nvSpPr>
            <p:cNvPr id="17" name="Rectangle 16">
              <a:extLst>
                <a:ext uri="{FF2B5EF4-FFF2-40B4-BE49-F238E27FC236}">
                  <a16:creationId xmlns:a16="http://schemas.microsoft.com/office/drawing/2014/main" id="{FF9885DF-AAF8-4EC7-BD5C-835539B0B1C4}"/>
                </a:ext>
              </a:extLst>
            </p:cNvPr>
            <p:cNvSpPr/>
            <p:nvPr/>
          </p:nvSpPr>
          <p:spPr>
            <a:xfrm>
              <a:off x="441975" y="3067539"/>
              <a:ext cx="248679" cy="352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Rectangle 9">
            <a:extLst>
              <a:ext uri="{FF2B5EF4-FFF2-40B4-BE49-F238E27FC236}">
                <a16:creationId xmlns:a16="http://schemas.microsoft.com/office/drawing/2014/main" id="{BEA80D81-406E-4F50-846F-8FD5F4CC09A8}"/>
              </a:ext>
            </a:extLst>
          </p:cNvPr>
          <p:cNvSpPr/>
          <p:nvPr/>
        </p:nvSpPr>
        <p:spPr>
          <a:xfrm>
            <a:off x="910690" y="2566961"/>
            <a:ext cx="4255023" cy="30958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8">
            <a:extLst>
              <a:ext uri="{FF2B5EF4-FFF2-40B4-BE49-F238E27FC236}">
                <a16:creationId xmlns:a16="http://schemas.microsoft.com/office/drawing/2014/main" id="{662DAAD1-208E-49C3-9BC4-4F107BD46C22}"/>
              </a:ext>
            </a:extLst>
          </p:cNvPr>
          <p:cNvPicPr>
            <a:picLocks noChangeAspect="1"/>
          </p:cNvPicPr>
          <p:nvPr/>
        </p:nvPicPr>
        <p:blipFill>
          <a:blip r:embed="rId4"/>
          <a:stretch>
            <a:fillRect/>
          </a:stretch>
        </p:blipFill>
        <p:spPr>
          <a:xfrm>
            <a:off x="6647070" y="2609541"/>
            <a:ext cx="3785739" cy="3563656"/>
          </a:xfrm>
          <a:prstGeom prst="rect">
            <a:avLst/>
          </a:prstGeom>
        </p:spPr>
      </p:pic>
      <p:sp>
        <p:nvSpPr>
          <p:cNvPr id="30" name="TextBox 29">
            <a:extLst>
              <a:ext uri="{FF2B5EF4-FFF2-40B4-BE49-F238E27FC236}">
                <a16:creationId xmlns:a16="http://schemas.microsoft.com/office/drawing/2014/main" id="{8EF44A5C-DDEE-4807-8C73-F4B283AD5A6C}"/>
              </a:ext>
            </a:extLst>
          </p:cNvPr>
          <p:cNvSpPr txBox="1"/>
          <p:nvPr/>
        </p:nvSpPr>
        <p:spPr>
          <a:xfrm>
            <a:off x="6859366" y="2024765"/>
            <a:ext cx="3573443" cy="584775"/>
          </a:xfrm>
          <a:prstGeom prst="rect">
            <a:avLst/>
          </a:prstGeom>
          <a:noFill/>
        </p:spPr>
        <p:txBody>
          <a:bodyPr wrap="square" rtlCol="0">
            <a:spAutoFit/>
          </a:bodyPr>
          <a:lstStyle/>
          <a:p>
            <a:pPr algn="ctr"/>
            <a:r>
              <a:rPr lang="en-CA" sz="1600" dirty="0"/>
              <a:t>New </a:t>
            </a:r>
            <a:r>
              <a:rPr lang="en-CA" sz="1600" dirty="0" err="1"/>
              <a:t>mCRPC</a:t>
            </a:r>
            <a:r>
              <a:rPr lang="en-CA" sz="1600" dirty="0"/>
              <a:t> initiating 1L ARPI (n = 81)</a:t>
            </a:r>
          </a:p>
          <a:p>
            <a:pPr algn="ctr"/>
            <a:r>
              <a:rPr lang="en-CA" sz="1600" i="1" dirty="0"/>
              <a:t>Blood collections: baseline and 4-weeks</a:t>
            </a:r>
          </a:p>
        </p:txBody>
      </p:sp>
      <p:pic>
        <p:nvPicPr>
          <p:cNvPr id="31" name="Picture 2" descr="Profile photo for Sofie Tolmeijer">
            <a:extLst>
              <a:ext uri="{FF2B5EF4-FFF2-40B4-BE49-F238E27FC236}">
                <a16:creationId xmlns:a16="http://schemas.microsoft.com/office/drawing/2014/main" id="{2E98443F-4F6F-4E73-8594-DDE66FE73A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60" t="15047" r="23408" b="17931"/>
          <a:stretch/>
        </p:blipFill>
        <p:spPr bwMode="auto">
          <a:xfrm>
            <a:off x="11481865" y="5870325"/>
            <a:ext cx="587303" cy="68419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16AA4EA-3C88-4B4C-869F-F95AC978D8C6}"/>
              </a:ext>
            </a:extLst>
          </p:cNvPr>
          <p:cNvSpPr txBox="1"/>
          <p:nvPr/>
        </p:nvSpPr>
        <p:spPr>
          <a:xfrm>
            <a:off x="8723588" y="6596390"/>
            <a:ext cx="3785739" cy="261610"/>
          </a:xfrm>
          <a:prstGeom prst="rect">
            <a:avLst/>
          </a:prstGeom>
          <a:noFill/>
        </p:spPr>
        <p:txBody>
          <a:bodyPr wrap="square" rtlCol="0">
            <a:spAutoFit/>
          </a:bodyPr>
          <a:lstStyle/>
          <a:p>
            <a:pPr algn="ctr"/>
            <a:r>
              <a:rPr lang="en-CA" sz="1100" dirty="0"/>
              <a:t>Emmy Boerrigter &amp; Sofie </a:t>
            </a:r>
            <a:r>
              <a:rPr lang="en-CA" sz="1100" dirty="0" err="1"/>
              <a:t>Tolmeijer</a:t>
            </a:r>
            <a:r>
              <a:rPr lang="en-CA" sz="1100" dirty="0"/>
              <a:t> @RadboudUMC</a:t>
            </a:r>
          </a:p>
        </p:txBody>
      </p:sp>
      <p:pic>
        <p:nvPicPr>
          <p:cNvPr id="33" name="Picture 32">
            <a:extLst>
              <a:ext uri="{FF2B5EF4-FFF2-40B4-BE49-F238E27FC236}">
                <a16:creationId xmlns:a16="http://schemas.microsoft.com/office/drawing/2014/main" id="{67597567-2D0D-43D3-B542-441BE6A9D77A}"/>
              </a:ext>
            </a:extLst>
          </p:cNvPr>
          <p:cNvPicPr>
            <a:picLocks noChangeAspect="1"/>
          </p:cNvPicPr>
          <p:nvPr/>
        </p:nvPicPr>
        <p:blipFill rotWithShape="1">
          <a:blip r:embed="rId6"/>
          <a:srcRect l="11669" r="8993"/>
          <a:stretch/>
        </p:blipFill>
        <p:spPr>
          <a:xfrm>
            <a:off x="10805152" y="5870325"/>
            <a:ext cx="545266" cy="684194"/>
          </a:xfrm>
          <a:prstGeom prst="rect">
            <a:avLst/>
          </a:prstGeom>
        </p:spPr>
      </p:pic>
      <p:sp>
        <p:nvSpPr>
          <p:cNvPr id="34" name="Rectangle 33">
            <a:extLst>
              <a:ext uri="{FF2B5EF4-FFF2-40B4-BE49-F238E27FC236}">
                <a16:creationId xmlns:a16="http://schemas.microsoft.com/office/drawing/2014/main" id="{1BE8FFB6-C124-449B-82AF-7C448EF56A3B}"/>
              </a:ext>
            </a:extLst>
          </p:cNvPr>
          <p:cNvSpPr/>
          <p:nvPr/>
        </p:nvSpPr>
        <p:spPr>
          <a:xfrm>
            <a:off x="6647070" y="2624799"/>
            <a:ext cx="212296" cy="285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a:extLst>
              <a:ext uri="{FF2B5EF4-FFF2-40B4-BE49-F238E27FC236}">
                <a16:creationId xmlns:a16="http://schemas.microsoft.com/office/drawing/2014/main" id="{1AC0988B-C50F-401D-8FFE-6E528479C2A4}"/>
              </a:ext>
            </a:extLst>
          </p:cNvPr>
          <p:cNvSpPr txBox="1"/>
          <p:nvPr/>
        </p:nvSpPr>
        <p:spPr>
          <a:xfrm>
            <a:off x="9037256" y="4383235"/>
            <a:ext cx="2079540" cy="523220"/>
          </a:xfrm>
          <a:prstGeom prst="rect">
            <a:avLst/>
          </a:prstGeom>
          <a:solidFill>
            <a:schemeClr val="bg1"/>
          </a:solidFill>
        </p:spPr>
        <p:txBody>
          <a:bodyPr wrap="square" rtlCol="0">
            <a:spAutoFit/>
          </a:bodyPr>
          <a:lstStyle/>
          <a:p>
            <a:r>
              <a:rPr lang="en-CA" sz="1400" b="1" dirty="0">
                <a:solidFill>
                  <a:srgbClr val="FF0000"/>
                </a:solidFill>
              </a:rPr>
              <a:t>Others have persistent </a:t>
            </a:r>
            <a:r>
              <a:rPr lang="en-CA" sz="1400" b="1" dirty="0" err="1">
                <a:solidFill>
                  <a:srgbClr val="FF0000"/>
                </a:solidFill>
              </a:rPr>
              <a:t>ctDNA</a:t>
            </a:r>
            <a:r>
              <a:rPr lang="en-CA" sz="1400" b="1" dirty="0">
                <a:solidFill>
                  <a:srgbClr val="FF0000"/>
                </a:solidFill>
              </a:rPr>
              <a:t> at week 4</a:t>
            </a:r>
          </a:p>
        </p:txBody>
      </p:sp>
      <p:cxnSp>
        <p:nvCxnSpPr>
          <p:cNvPr id="36" name="Straight Arrow Connector 35">
            <a:extLst>
              <a:ext uri="{FF2B5EF4-FFF2-40B4-BE49-F238E27FC236}">
                <a16:creationId xmlns:a16="http://schemas.microsoft.com/office/drawing/2014/main" id="{898A7E16-8A48-41B2-B4FC-6F06D488020B}"/>
              </a:ext>
            </a:extLst>
          </p:cNvPr>
          <p:cNvCxnSpPr>
            <a:cxnSpLocks/>
          </p:cNvCxnSpPr>
          <p:nvPr/>
        </p:nvCxnSpPr>
        <p:spPr>
          <a:xfrm flipH="1">
            <a:off x="8176170" y="3946320"/>
            <a:ext cx="1846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FB017F-057A-4955-9181-ED3040ED5555}"/>
              </a:ext>
            </a:extLst>
          </p:cNvPr>
          <p:cNvCxnSpPr>
            <a:cxnSpLocks/>
          </p:cNvCxnSpPr>
          <p:nvPr/>
        </p:nvCxnSpPr>
        <p:spPr>
          <a:xfrm flipH="1" flipV="1">
            <a:off x="7656419" y="4306961"/>
            <a:ext cx="1380837" cy="2616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6925561-8ECD-4CCF-8493-941BE8848061}"/>
              </a:ext>
            </a:extLst>
          </p:cNvPr>
          <p:cNvSpPr txBox="1"/>
          <p:nvPr/>
        </p:nvSpPr>
        <p:spPr>
          <a:xfrm>
            <a:off x="7266135" y="6334780"/>
            <a:ext cx="1933930" cy="369332"/>
          </a:xfrm>
          <a:prstGeom prst="rect">
            <a:avLst/>
          </a:prstGeom>
          <a:noFill/>
        </p:spPr>
        <p:txBody>
          <a:bodyPr wrap="square" rtlCol="0">
            <a:spAutoFit/>
          </a:bodyPr>
          <a:lstStyle/>
          <a:p>
            <a:pPr algn="ctr"/>
            <a:r>
              <a:rPr lang="en-CA" dirty="0">
                <a:solidFill>
                  <a:srgbClr val="FF0000"/>
                </a:solidFill>
              </a:rPr>
              <a:t>Unpublished</a:t>
            </a:r>
          </a:p>
        </p:txBody>
      </p:sp>
      <p:sp>
        <p:nvSpPr>
          <p:cNvPr id="39" name="TextBox 38">
            <a:extLst>
              <a:ext uri="{FF2B5EF4-FFF2-40B4-BE49-F238E27FC236}">
                <a16:creationId xmlns:a16="http://schemas.microsoft.com/office/drawing/2014/main" id="{D7D3FE19-0F75-498B-BF05-4ACCD24864D6}"/>
              </a:ext>
            </a:extLst>
          </p:cNvPr>
          <p:cNvSpPr txBox="1"/>
          <p:nvPr/>
        </p:nvSpPr>
        <p:spPr>
          <a:xfrm>
            <a:off x="8403554" y="3587831"/>
            <a:ext cx="3114605" cy="523220"/>
          </a:xfrm>
          <a:prstGeom prst="rect">
            <a:avLst/>
          </a:prstGeom>
          <a:solidFill>
            <a:schemeClr val="bg1"/>
          </a:solidFill>
        </p:spPr>
        <p:txBody>
          <a:bodyPr wrap="square" rtlCol="0">
            <a:spAutoFit/>
          </a:bodyPr>
          <a:lstStyle/>
          <a:p>
            <a:r>
              <a:rPr lang="en-CA" sz="1400" b="1" dirty="0">
                <a:solidFill>
                  <a:schemeClr val="accent1">
                    <a:lumMod val="75000"/>
                  </a:schemeClr>
                </a:solidFill>
              </a:rPr>
              <a:t>Some pts with high ctDNA% at baseline have undetectable </a:t>
            </a:r>
            <a:r>
              <a:rPr lang="en-CA" sz="1400" b="1" dirty="0" err="1">
                <a:solidFill>
                  <a:schemeClr val="accent1">
                    <a:lumMod val="75000"/>
                  </a:schemeClr>
                </a:solidFill>
              </a:rPr>
              <a:t>ctDNA</a:t>
            </a:r>
            <a:r>
              <a:rPr lang="en-CA" sz="1400" b="1" dirty="0">
                <a:solidFill>
                  <a:schemeClr val="accent1">
                    <a:lumMod val="75000"/>
                  </a:schemeClr>
                </a:solidFill>
              </a:rPr>
              <a:t> by week 4</a:t>
            </a:r>
          </a:p>
        </p:txBody>
      </p:sp>
    </p:spTree>
    <p:extLst>
      <p:ext uri="{BB962C8B-B14F-4D97-AF65-F5344CB8AC3E}">
        <p14:creationId xmlns:p14="http://schemas.microsoft.com/office/powerpoint/2010/main" val="25837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animBg="1"/>
      <p:bldP spid="35" grpId="0" animBg="1"/>
      <p:bldP spid="38" grpId="0"/>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16FB-12B5-4D6E-A445-0812DEAFB87E}"/>
              </a:ext>
            </a:extLst>
          </p:cNvPr>
          <p:cNvSpPr>
            <a:spLocks noGrp="1"/>
          </p:cNvSpPr>
          <p:nvPr>
            <p:ph type="title"/>
          </p:nvPr>
        </p:nvSpPr>
        <p:spPr/>
        <p:txBody>
          <a:bodyPr/>
          <a:lstStyle/>
          <a:p>
            <a:r>
              <a:rPr lang="en-US" b="1" dirty="0"/>
              <a:t>Late on-treatment </a:t>
            </a:r>
            <a:r>
              <a:rPr lang="en-US" b="1" dirty="0" err="1"/>
              <a:t>ctDNA</a:t>
            </a:r>
            <a:r>
              <a:rPr lang="en-US" b="1" dirty="0"/>
              <a:t>% dynamics associated with impending progression</a:t>
            </a:r>
            <a:endParaRPr lang="en-CA" dirty="0"/>
          </a:p>
        </p:txBody>
      </p:sp>
      <p:sp>
        <p:nvSpPr>
          <p:cNvPr id="4" name="TextBox 3">
            <a:extLst>
              <a:ext uri="{FF2B5EF4-FFF2-40B4-BE49-F238E27FC236}">
                <a16:creationId xmlns:a16="http://schemas.microsoft.com/office/drawing/2014/main" id="{0D802BC6-16D6-46DE-988D-B1E2C61418BF}"/>
              </a:ext>
            </a:extLst>
          </p:cNvPr>
          <p:cNvSpPr txBox="1"/>
          <p:nvPr/>
        </p:nvSpPr>
        <p:spPr>
          <a:xfrm>
            <a:off x="3801249" y="2028518"/>
            <a:ext cx="4181770" cy="1415772"/>
          </a:xfrm>
          <a:prstGeom prst="rect">
            <a:avLst/>
          </a:prstGeom>
          <a:noFill/>
        </p:spPr>
        <p:txBody>
          <a:bodyPr wrap="square" rtlCol="0">
            <a:spAutoFit/>
          </a:bodyPr>
          <a:lstStyle/>
          <a:p>
            <a:pPr algn="ctr"/>
            <a:r>
              <a:rPr lang="en-CA" u="sng" dirty="0" err="1"/>
              <a:t>mCRPC</a:t>
            </a:r>
            <a:r>
              <a:rPr lang="en-CA" u="sng" dirty="0"/>
              <a:t> receiving first line </a:t>
            </a:r>
            <a:r>
              <a:rPr lang="en-CA" u="sng" dirty="0" err="1"/>
              <a:t>tx</a:t>
            </a:r>
            <a:endParaRPr lang="en-CA" u="sng" dirty="0"/>
          </a:p>
          <a:p>
            <a:pPr algn="ctr"/>
            <a:r>
              <a:rPr lang="en-CA" dirty="0"/>
              <a:t>On-treatment </a:t>
            </a:r>
            <a:r>
              <a:rPr lang="en-CA" dirty="0" err="1"/>
              <a:t>ctDNA</a:t>
            </a:r>
            <a:r>
              <a:rPr lang="en-CA" dirty="0"/>
              <a:t> increase at 12 weeks indicates imminent progression</a:t>
            </a:r>
          </a:p>
          <a:p>
            <a:pPr algn="ctr"/>
            <a:br>
              <a:rPr lang="en-CA" dirty="0"/>
            </a:br>
            <a:r>
              <a:rPr lang="en-CA" sz="1400" dirty="0"/>
              <a:t>Annala </a:t>
            </a:r>
            <a:r>
              <a:rPr lang="en-CA" sz="1400" i="1" dirty="0"/>
              <a:t>et al</a:t>
            </a:r>
            <a:r>
              <a:rPr lang="en-CA" sz="1400" dirty="0"/>
              <a:t>., Annals </a:t>
            </a:r>
            <a:r>
              <a:rPr lang="en-CA" sz="1400" dirty="0" err="1"/>
              <a:t>Onc</a:t>
            </a:r>
            <a:r>
              <a:rPr lang="en-CA" sz="1400" dirty="0"/>
              <a:t>. 2021</a:t>
            </a:r>
            <a:endParaRPr lang="en-CA" dirty="0"/>
          </a:p>
        </p:txBody>
      </p:sp>
      <p:grpSp>
        <p:nvGrpSpPr>
          <p:cNvPr id="5" name="Group 4">
            <a:extLst>
              <a:ext uri="{FF2B5EF4-FFF2-40B4-BE49-F238E27FC236}">
                <a16:creationId xmlns:a16="http://schemas.microsoft.com/office/drawing/2014/main" id="{96AF0A77-FB7D-47EF-B68B-E4FA8AACCEB8}"/>
              </a:ext>
            </a:extLst>
          </p:cNvPr>
          <p:cNvGrpSpPr/>
          <p:nvPr/>
        </p:nvGrpSpPr>
        <p:grpSpPr>
          <a:xfrm>
            <a:off x="3770427" y="3490593"/>
            <a:ext cx="4181770" cy="2940638"/>
            <a:chOff x="6216945" y="2748833"/>
            <a:chExt cx="4074250" cy="2865029"/>
          </a:xfrm>
        </p:grpSpPr>
        <p:pic>
          <p:nvPicPr>
            <p:cNvPr id="6" name="Picture 5">
              <a:extLst>
                <a:ext uri="{FF2B5EF4-FFF2-40B4-BE49-F238E27FC236}">
                  <a16:creationId xmlns:a16="http://schemas.microsoft.com/office/drawing/2014/main" id="{AF62DA06-AF4A-4DBA-A036-21742BDDAB7C}"/>
                </a:ext>
              </a:extLst>
            </p:cNvPr>
            <p:cNvPicPr>
              <a:picLocks noChangeAspect="1"/>
            </p:cNvPicPr>
            <p:nvPr/>
          </p:nvPicPr>
          <p:blipFill>
            <a:blip r:embed="rId2"/>
            <a:stretch>
              <a:fillRect/>
            </a:stretch>
          </p:blipFill>
          <p:spPr>
            <a:xfrm>
              <a:off x="6216945" y="2748833"/>
              <a:ext cx="4074250" cy="2865029"/>
            </a:xfrm>
            <a:prstGeom prst="rect">
              <a:avLst/>
            </a:prstGeom>
          </p:spPr>
        </p:pic>
        <p:sp>
          <p:nvSpPr>
            <p:cNvPr id="7" name="Rectangle 6">
              <a:extLst>
                <a:ext uri="{FF2B5EF4-FFF2-40B4-BE49-F238E27FC236}">
                  <a16:creationId xmlns:a16="http://schemas.microsoft.com/office/drawing/2014/main" id="{4D6A33B0-B2A6-4C67-9055-C62F6D446449}"/>
                </a:ext>
              </a:extLst>
            </p:cNvPr>
            <p:cNvSpPr/>
            <p:nvPr/>
          </p:nvSpPr>
          <p:spPr>
            <a:xfrm>
              <a:off x="6216945" y="2748833"/>
              <a:ext cx="250404" cy="324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1173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7C5-9E50-435A-BDF2-0B48B58BAA97}"/>
              </a:ext>
            </a:extLst>
          </p:cNvPr>
          <p:cNvSpPr>
            <a:spLocks noGrp="1"/>
          </p:cNvSpPr>
          <p:nvPr>
            <p:ph type="title"/>
          </p:nvPr>
        </p:nvSpPr>
        <p:spPr/>
        <p:txBody>
          <a:bodyPr/>
          <a:lstStyle/>
          <a:p>
            <a:r>
              <a:rPr lang="en-US" b="1" dirty="0"/>
              <a:t>Targeted therapy selects for resistant clones</a:t>
            </a:r>
            <a:endParaRPr lang="en-CA" b="1" dirty="0"/>
          </a:p>
        </p:txBody>
      </p:sp>
      <p:sp>
        <p:nvSpPr>
          <p:cNvPr id="3" name="Content Placeholder 2">
            <a:extLst>
              <a:ext uri="{FF2B5EF4-FFF2-40B4-BE49-F238E27FC236}">
                <a16:creationId xmlns:a16="http://schemas.microsoft.com/office/drawing/2014/main" id="{EA6C042A-C849-4995-AE97-B1AFEF2D7D23}"/>
              </a:ext>
            </a:extLst>
          </p:cNvPr>
          <p:cNvSpPr>
            <a:spLocks noGrp="1"/>
          </p:cNvSpPr>
          <p:nvPr>
            <p:ph idx="1"/>
          </p:nvPr>
        </p:nvSpPr>
        <p:spPr/>
        <p:txBody>
          <a:bodyPr/>
          <a:lstStyle/>
          <a:p>
            <a:pPr marL="0" indent="0">
              <a:buNone/>
            </a:pPr>
            <a:r>
              <a:rPr lang="en-US" dirty="0"/>
              <a:t>Example of reversion mutations post-PARP inhibition</a:t>
            </a:r>
            <a:endParaRPr lang="en-CA" dirty="0"/>
          </a:p>
        </p:txBody>
      </p:sp>
      <p:pic>
        <p:nvPicPr>
          <p:cNvPr id="4" name="Picture 3">
            <a:extLst>
              <a:ext uri="{FF2B5EF4-FFF2-40B4-BE49-F238E27FC236}">
                <a16:creationId xmlns:a16="http://schemas.microsoft.com/office/drawing/2014/main" id="{6B33CD65-D18C-4D1A-97DD-94B843265712}"/>
              </a:ext>
            </a:extLst>
          </p:cNvPr>
          <p:cNvPicPr>
            <a:picLocks noChangeAspect="1"/>
          </p:cNvPicPr>
          <p:nvPr/>
        </p:nvPicPr>
        <p:blipFill rotWithShape="1">
          <a:blip r:embed="rId2"/>
          <a:srcRect t="17957" b="24557"/>
          <a:stretch/>
        </p:blipFill>
        <p:spPr>
          <a:xfrm>
            <a:off x="157163" y="2582603"/>
            <a:ext cx="6387670" cy="3671969"/>
          </a:xfrm>
          <a:prstGeom prst="rect">
            <a:avLst/>
          </a:prstGeom>
        </p:spPr>
      </p:pic>
      <p:sp>
        <p:nvSpPr>
          <p:cNvPr id="5" name="Rectangle 4">
            <a:extLst>
              <a:ext uri="{FF2B5EF4-FFF2-40B4-BE49-F238E27FC236}">
                <a16:creationId xmlns:a16="http://schemas.microsoft.com/office/drawing/2014/main" id="{BAE0CC3B-9DAF-459C-9D0D-420591EB09D9}"/>
              </a:ext>
            </a:extLst>
          </p:cNvPr>
          <p:cNvSpPr/>
          <p:nvPr/>
        </p:nvSpPr>
        <p:spPr>
          <a:xfrm>
            <a:off x="6692721" y="3088387"/>
            <a:ext cx="5256391" cy="2246769"/>
          </a:xfrm>
          <a:prstGeom prst="rect">
            <a:avLst/>
          </a:prstGeom>
          <a:ln>
            <a:solidFill>
              <a:schemeClr val="tx1"/>
            </a:solidFill>
          </a:ln>
        </p:spPr>
        <p:txBody>
          <a:bodyPr wrap="square">
            <a:spAutoFit/>
          </a:bodyPr>
          <a:lstStyle/>
          <a:p>
            <a:r>
              <a:rPr lang="en-US" sz="2000" b="1" i="1" dirty="0">
                <a:latin typeface="Arial Narrow" panose="020B0606020202030204" pitchFamily="34" charset="0"/>
              </a:rPr>
              <a:t>mCRPC, germline BRCA2 mutation (that prevents BRCA2 from functioning)</a:t>
            </a:r>
          </a:p>
          <a:p>
            <a:pPr marL="285750" indent="-285750">
              <a:buFont typeface="Arial" panose="020B0604020202020204" pitchFamily="34" charset="0"/>
              <a:buChar char="•"/>
            </a:pPr>
            <a:r>
              <a:rPr lang="en-US" sz="2000" dirty="0">
                <a:latin typeface="Arial Narrow" panose="020B0606020202030204" pitchFamily="34" charset="0"/>
              </a:rPr>
              <a:t>Clinical response to </a:t>
            </a:r>
            <a:r>
              <a:rPr lang="en-US" sz="2000" dirty="0" err="1">
                <a:latin typeface="Arial Narrow" panose="020B0606020202030204" pitchFamily="34" charset="0"/>
              </a:rPr>
              <a:t>PARPi</a:t>
            </a:r>
            <a:r>
              <a:rPr lang="en-US" sz="2000" dirty="0">
                <a:latin typeface="Arial Narrow" panose="020B0606020202030204" pitchFamily="34" charset="0"/>
              </a:rPr>
              <a:t> </a:t>
            </a:r>
          </a:p>
          <a:p>
            <a:pPr marL="285750" indent="-285750">
              <a:buFont typeface="Arial" panose="020B0604020202020204" pitchFamily="34" charset="0"/>
              <a:buChar char="•"/>
            </a:pPr>
            <a:r>
              <a:rPr lang="en-US" sz="2000" dirty="0">
                <a:latin typeface="Arial Narrow" panose="020B0606020202030204" pitchFamily="34" charset="0"/>
              </a:rPr>
              <a:t>Developed progressive disease after 6 months</a:t>
            </a:r>
          </a:p>
          <a:p>
            <a:pPr marL="285750" indent="-285750">
              <a:buFont typeface="Arial" panose="020B0604020202020204" pitchFamily="34" charset="0"/>
              <a:buChar char="•"/>
            </a:pPr>
            <a:r>
              <a:rPr lang="en-US" sz="2000" dirty="0">
                <a:latin typeface="Arial Narrow" panose="020B0606020202030204" pitchFamily="34" charset="0"/>
              </a:rPr>
              <a:t>Serial </a:t>
            </a:r>
            <a:r>
              <a:rPr lang="en-US" sz="2000" dirty="0" err="1">
                <a:latin typeface="Arial Narrow" panose="020B0606020202030204" pitchFamily="34" charset="0"/>
              </a:rPr>
              <a:t>ctDNA</a:t>
            </a:r>
            <a:r>
              <a:rPr lang="en-US" sz="2000" dirty="0">
                <a:latin typeface="Arial Narrow" panose="020B0606020202030204" pitchFamily="34" charset="0"/>
              </a:rPr>
              <a:t> samples revealed development of ‘reversion mutations’</a:t>
            </a:r>
          </a:p>
          <a:p>
            <a:pPr marL="285750" indent="-285750">
              <a:buFont typeface="Arial" panose="020B0604020202020204" pitchFamily="34" charset="0"/>
              <a:buChar char="•"/>
            </a:pPr>
            <a:r>
              <a:rPr lang="en-US" sz="2000" dirty="0">
                <a:latin typeface="Arial Narrow" panose="020B0606020202030204" pitchFamily="34" charset="0"/>
              </a:rPr>
              <a:t>The cancer cells restore function to BRCA2</a:t>
            </a:r>
          </a:p>
        </p:txBody>
      </p:sp>
      <p:sp>
        <p:nvSpPr>
          <p:cNvPr id="6" name="Rectangle 5">
            <a:extLst>
              <a:ext uri="{FF2B5EF4-FFF2-40B4-BE49-F238E27FC236}">
                <a16:creationId xmlns:a16="http://schemas.microsoft.com/office/drawing/2014/main" id="{C8E95D77-92A5-4C8E-BCE8-CA9A76B53307}"/>
              </a:ext>
            </a:extLst>
          </p:cNvPr>
          <p:cNvSpPr/>
          <p:nvPr/>
        </p:nvSpPr>
        <p:spPr>
          <a:xfrm>
            <a:off x="7451046" y="6462555"/>
            <a:ext cx="4700839" cy="338554"/>
          </a:xfrm>
          <a:prstGeom prst="rect">
            <a:avLst/>
          </a:prstGeom>
        </p:spPr>
        <p:txBody>
          <a:bodyPr wrap="none">
            <a:spAutoFit/>
          </a:bodyPr>
          <a:lstStyle/>
          <a:p>
            <a:pPr algn="r"/>
            <a:r>
              <a:rPr lang="en-GB" sz="1600" dirty="0"/>
              <a:t>Quigley D, </a:t>
            </a:r>
            <a:r>
              <a:rPr lang="en-GB" sz="1600" i="1" dirty="0"/>
              <a:t>et al. Cancer Discovery </a:t>
            </a:r>
            <a:r>
              <a:rPr lang="en-GB" sz="1600" dirty="0"/>
              <a:t>2017;7(9):999-1005.</a:t>
            </a:r>
            <a:endParaRPr lang="en-US" sz="1600" dirty="0"/>
          </a:p>
        </p:txBody>
      </p:sp>
    </p:spTree>
    <p:extLst>
      <p:ext uri="{BB962C8B-B14F-4D97-AF65-F5344CB8AC3E}">
        <p14:creationId xmlns:p14="http://schemas.microsoft.com/office/powerpoint/2010/main" val="1558524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44E482-3A25-4A9B-AD23-1175832E52F6}"/>
              </a:ext>
            </a:extLst>
          </p:cNvPr>
          <p:cNvPicPr>
            <a:picLocks noChangeAspect="1"/>
          </p:cNvPicPr>
          <p:nvPr/>
        </p:nvPicPr>
        <p:blipFill>
          <a:blip r:embed="rId2"/>
          <a:stretch>
            <a:fillRect/>
          </a:stretch>
        </p:blipFill>
        <p:spPr>
          <a:xfrm>
            <a:off x="684405" y="2524818"/>
            <a:ext cx="5657096" cy="2443758"/>
          </a:xfrm>
          <a:prstGeom prst="rect">
            <a:avLst/>
          </a:prstGeom>
        </p:spPr>
      </p:pic>
      <p:sp>
        <p:nvSpPr>
          <p:cNvPr id="2" name="Title 1">
            <a:extLst>
              <a:ext uri="{FF2B5EF4-FFF2-40B4-BE49-F238E27FC236}">
                <a16:creationId xmlns:a16="http://schemas.microsoft.com/office/drawing/2014/main" id="{8C6AE816-680E-49A6-A090-506FA4A74E53}"/>
              </a:ext>
            </a:extLst>
          </p:cNvPr>
          <p:cNvSpPr>
            <a:spLocks noGrp="1"/>
          </p:cNvSpPr>
          <p:nvPr>
            <p:ph type="title"/>
          </p:nvPr>
        </p:nvSpPr>
        <p:spPr>
          <a:xfrm>
            <a:off x="838200" y="365125"/>
            <a:ext cx="10424823" cy="1325563"/>
          </a:xfrm>
        </p:spPr>
        <p:txBody>
          <a:bodyPr/>
          <a:lstStyle/>
          <a:p>
            <a:r>
              <a:rPr lang="en-CA" b="1" dirty="0"/>
              <a:t>New </a:t>
            </a:r>
            <a:r>
              <a:rPr lang="en-CA" b="1" i="1" dirty="0"/>
              <a:t>AR</a:t>
            </a:r>
            <a:r>
              <a:rPr lang="en-CA" b="1" dirty="0"/>
              <a:t> genomic alterations emerge in </a:t>
            </a:r>
            <a:r>
              <a:rPr lang="en-CA" b="1" dirty="0" err="1"/>
              <a:t>ctDNA</a:t>
            </a:r>
            <a:r>
              <a:rPr lang="en-CA" b="1" dirty="0"/>
              <a:t> after sequential AR pathway inhibition</a:t>
            </a:r>
          </a:p>
        </p:txBody>
      </p:sp>
      <p:pic>
        <p:nvPicPr>
          <p:cNvPr id="9" name="Picture 8">
            <a:extLst>
              <a:ext uri="{FF2B5EF4-FFF2-40B4-BE49-F238E27FC236}">
                <a16:creationId xmlns:a16="http://schemas.microsoft.com/office/drawing/2014/main" id="{7B581110-CC42-4E4B-9B70-F806FC32668C}"/>
              </a:ext>
            </a:extLst>
          </p:cNvPr>
          <p:cNvPicPr>
            <a:picLocks noChangeAspect="1"/>
          </p:cNvPicPr>
          <p:nvPr/>
        </p:nvPicPr>
        <p:blipFill rotWithShape="1">
          <a:blip r:embed="rId3"/>
          <a:srcRect r="10324"/>
          <a:stretch/>
        </p:blipFill>
        <p:spPr>
          <a:xfrm>
            <a:off x="6737733" y="2391691"/>
            <a:ext cx="4978035" cy="2469277"/>
          </a:xfrm>
          <a:prstGeom prst="rect">
            <a:avLst/>
          </a:prstGeom>
          <a:ln w="19050">
            <a:solidFill>
              <a:srgbClr val="FF0000"/>
            </a:solidFill>
          </a:ln>
        </p:spPr>
      </p:pic>
      <p:sp>
        <p:nvSpPr>
          <p:cNvPr id="11" name="Rectangle 10">
            <a:extLst>
              <a:ext uri="{FF2B5EF4-FFF2-40B4-BE49-F238E27FC236}">
                <a16:creationId xmlns:a16="http://schemas.microsoft.com/office/drawing/2014/main" id="{151F0CB8-E6CC-4756-BCA4-5191F3239CEE}"/>
              </a:ext>
            </a:extLst>
          </p:cNvPr>
          <p:cNvSpPr/>
          <p:nvPr/>
        </p:nvSpPr>
        <p:spPr>
          <a:xfrm>
            <a:off x="603333" y="2356957"/>
            <a:ext cx="280641" cy="390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44231B83-82F1-4C52-A3EA-34ACE5E2A268}"/>
              </a:ext>
            </a:extLst>
          </p:cNvPr>
          <p:cNvSpPr/>
          <p:nvPr/>
        </p:nvSpPr>
        <p:spPr>
          <a:xfrm>
            <a:off x="6757964" y="2466896"/>
            <a:ext cx="200176" cy="293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FAED4EF3-2F22-414E-ADF6-640787B4F219}"/>
              </a:ext>
            </a:extLst>
          </p:cNvPr>
          <p:cNvSpPr/>
          <p:nvPr/>
        </p:nvSpPr>
        <p:spPr>
          <a:xfrm>
            <a:off x="6031702" y="1637503"/>
            <a:ext cx="6045998" cy="646331"/>
          </a:xfrm>
          <a:prstGeom prst="rect">
            <a:avLst/>
          </a:prstGeom>
        </p:spPr>
        <p:txBody>
          <a:bodyPr wrap="square">
            <a:spAutoFit/>
          </a:bodyPr>
          <a:lstStyle/>
          <a:p>
            <a:pPr algn="ctr"/>
            <a:r>
              <a:rPr lang="en-US" dirty="0"/>
              <a:t>the only highly recurrent changes in copy number, mutations, or structural rearrangements were at the AR locus </a:t>
            </a:r>
            <a:endParaRPr lang="en-CA" dirty="0"/>
          </a:p>
        </p:txBody>
      </p:sp>
      <p:sp>
        <p:nvSpPr>
          <p:cNvPr id="15" name="Rectangle 14">
            <a:extLst>
              <a:ext uri="{FF2B5EF4-FFF2-40B4-BE49-F238E27FC236}">
                <a16:creationId xmlns:a16="http://schemas.microsoft.com/office/drawing/2014/main" id="{50CDD81F-3E27-4938-B4E2-7B7AAC8998C5}"/>
              </a:ext>
            </a:extLst>
          </p:cNvPr>
          <p:cNvSpPr/>
          <p:nvPr/>
        </p:nvSpPr>
        <p:spPr>
          <a:xfrm>
            <a:off x="5902128" y="2532966"/>
            <a:ext cx="347958" cy="14525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a:extLst>
              <a:ext uri="{FF2B5EF4-FFF2-40B4-BE49-F238E27FC236}">
                <a16:creationId xmlns:a16="http://schemas.microsoft.com/office/drawing/2014/main" id="{0ACE9FA7-15BE-42E7-87D0-D6FE08557625}"/>
              </a:ext>
            </a:extLst>
          </p:cNvPr>
          <p:cNvCxnSpPr>
            <a:cxnSpLocks/>
          </p:cNvCxnSpPr>
          <p:nvPr/>
        </p:nvCxnSpPr>
        <p:spPr>
          <a:xfrm flipV="1">
            <a:off x="6250086" y="2391691"/>
            <a:ext cx="487647" cy="1412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EE5D3DB-6984-4FB3-9A04-86F238D5B799}"/>
              </a:ext>
            </a:extLst>
          </p:cNvPr>
          <p:cNvCxnSpPr/>
          <p:nvPr/>
        </p:nvCxnSpPr>
        <p:spPr>
          <a:xfrm>
            <a:off x="6250086" y="3985486"/>
            <a:ext cx="487647" cy="8754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37A1A83-4891-44C0-8E2B-4B4D07B1C60B}"/>
              </a:ext>
            </a:extLst>
          </p:cNvPr>
          <p:cNvGrpSpPr/>
          <p:nvPr/>
        </p:nvGrpSpPr>
        <p:grpSpPr>
          <a:xfrm>
            <a:off x="837439" y="4989887"/>
            <a:ext cx="5255779" cy="1731526"/>
            <a:chOff x="999364" y="5008937"/>
            <a:chExt cx="5255779" cy="1731526"/>
          </a:xfrm>
        </p:grpSpPr>
        <p:pic>
          <p:nvPicPr>
            <p:cNvPr id="21" name="Picture 20">
              <a:extLst>
                <a:ext uri="{FF2B5EF4-FFF2-40B4-BE49-F238E27FC236}">
                  <a16:creationId xmlns:a16="http://schemas.microsoft.com/office/drawing/2014/main" id="{6AB54065-8D8B-445B-80F7-61D88ED032CD}"/>
                </a:ext>
              </a:extLst>
            </p:cNvPr>
            <p:cNvPicPr>
              <a:picLocks noChangeAspect="1"/>
            </p:cNvPicPr>
            <p:nvPr/>
          </p:nvPicPr>
          <p:blipFill>
            <a:blip r:embed="rId4"/>
            <a:stretch>
              <a:fillRect/>
            </a:stretch>
          </p:blipFill>
          <p:spPr>
            <a:xfrm>
              <a:off x="999364" y="5147501"/>
              <a:ext cx="5255779" cy="1592962"/>
            </a:xfrm>
            <a:prstGeom prst="rect">
              <a:avLst/>
            </a:prstGeom>
          </p:spPr>
        </p:pic>
        <p:sp>
          <p:nvSpPr>
            <p:cNvPr id="22" name="Rectangle 21">
              <a:extLst>
                <a:ext uri="{FF2B5EF4-FFF2-40B4-BE49-F238E27FC236}">
                  <a16:creationId xmlns:a16="http://schemas.microsoft.com/office/drawing/2014/main" id="{EFC34013-A938-474E-BCF6-AEE08D5E41A0}"/>
                </a:ext>
              </a:extLst>
            </p:cNvPr>
            <p:cNvSpPr/>
            <p:nvPr/>
          </p:nvSpPr>
          <p:spPr>
            <a:xfrm>
              <a:off x="1205713" y="5008937"/>
              <a:ext cx="3196354" cy="457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65226577-27A9-4565-90E5-FE6469E3554B}"/>
                </a:ext>
              </a:extLst>
            </p:cNvPr>
            <p:cNvSpPr/>
            <p:nvPr/>
          </p:nvSpPr>
          <p:spPr>
            <a:xfrm>
              <a:off x="1136928" y="5461059"/>
              <a:ext cx="206349" cy="267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5" name="Rectangle 24">
            <a:extLst>
              <a:ext uri="{FF2B5EF4-FFF2-40B4-BE49-F238E27FC236}">
                <a16:creationId xmlns:a16="http://schemas.microsoft.com/office/drawing/2014/main" id="{809FF5EA-8A7E-4AF6-B29D-E8BC61F6B183}"/>
              </a:ext>
            </a:extLst>
          </p:cNvPr>
          <p:cNvSpPr/>
          <p:nvPr/>
        </p:nvSpPr>
        <p:spPr>
          <a:xfrm>
            <a:off x="6045728" y="5334345"/>
            <a:ext cx="4001408" cy="646331"/>
          </a:xfrm>
          <a:prstGeom prst="rect">
            <a:avLst/>
          </a:prstGeom>
        </p:spPr>
        <p:txBody>
          <a:bodyPr wrap="square">
            <a:spAutoFit/>
          </a:bodyPr>
          <a:lstStyle/>
          <a:p>
            <a:r>
              <a:rPr lang="en-US" dirty="0"/>
              <a:t>Selected patient with drastic population and AR genotype changes</a:t>
            </a:r>
            <a:endParaRPr lang="en-CA" dirty="0"/>
          </a:p>
        </p:txBody>
      </p:sp>
      <p:sp>
        <p:nvSpPr>
          <p:cNvPr id="20" name="TextBox 19">
            <a:extLst>
              <a:ext uri="{FF2B5EF4-FFF2-40B4-BE49-F238E27FC236}">
                <a16:creationId xmlns:a16="http://schemas.microsoft.com/office/drawing/2014/main" id="{D7ED90B8-ACBE-46ED-8F6C-FD9B6792A3F1}"/>
              </a:ext>
            </a:extLst>
          </p:cNvPr>
          <p:cNvSpPr txBox="1"/>
          <p:nvPr/>
        </p:nvSpPr>
        <p:spPr>
          <a:xfrm>
            <a:off x="7918515" y="6469238"/>
            <a:ext cx="4645520" cy="369332"/>
          </a:xfrm>
          <a:prstGeom prst="rect">
            <a:avLst/>
          </a:prstGeom>
          <a:noFill/>
        </p:spPr>
        <p:txBody>
          <a:bodyPr wrap="square" rtlCol="0">
            <a:spAutoFit/>
          </a:bodyPr>
          <a:lstStyle/>
          <a:p>
            <a:r>
              <a:rPr lang="en-US" dirty="0"/>
              <a:t>Herberts, Annala, </a:t>
            </a:r>
            <a:r>
              <a:rPr lang="en-US" dirty="0" err="1"/>
              <a:t>Sipola</a:t>
            </a:r>
            <a:r>
              <a:rPr lang="en-US" dirty="0"/>
              <a:t>, </a:t>
            </a:r>
            <a:r>
              <a:rPr lang="en-US" i="1" dirty="0"/>
              <a:t>et al</a:t>
            </a:r>
            <a:r>
              <a:rPr lang="en-US" dirty="0"/>
              <a:t>. </a:t>
            </a:r>
            <a:r>
              <a:rPr lang="en-US" b="1" i="1" dirty="0"/>
              <a:t>Nature 2022</a:t>
            </a:r>
            <a:endParaRPr lang="en-CA" b="1" i="1" dirty="0"/>
          </a:p>
        </p:txBody>
      </p:sp>
      <p:pic>
        <p:nvPicPr>
          <p:cNvPr id="26" name="Picture 2" descr="Profile photo for Joonatan Sipola">
            <a:extLst>
              <a:ext uri="{FF2B5EF4-FFF2-40B4-BE49-F238E27FC236}">
                <a16:creationId xmlns:a16="http://schemas.microsoft.com/office/drawing/2014/main" id="{97CF2B0D-52DC-4D25-A47C-C55D362981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6922" y="5822908"/>
            <a:ext cx="646330" cy="6463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Cameron Herberts (@cherberts1) | Twitter">
            <a:extLst>
              <a:ext uri="{FF2B5EF4-FFF2-40B4-BE49-F238E27FC236}">
                <a16:creationId xmlns:a16="http://schemas.microsoft.com/office/drawing/2014/main" id="{241ACAC5-9077-4D9A-9DF1-5E49B07893E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800" t="4973" r="34000" b="47941"/>
          <a:stretch/>
        </p:blipFill>
        <p:spPr bwMode="auto">
          <a:xfrm>
            <a:off x="9837903" y="5822908"/>
            <a:ext cx="592993" cy="6463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022208F7-C982-48B1-9375-3CEFAB5F5F6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500" t="12848" r="29010" b="30556"/>
          <a:stretch/>
        </p:blipFill>
        <p:spPr>
          <a:xfrm rot="10800000">
            <a:off x="10606577" y="5822908"/>
            <a:ext cx="586059" cy="646330"/>
          </a:xfrm>
          <a:prstGeom prst="rect">
            <a:avLst/>
          </a:prstGeom>
        </p:spPr>
      </p:pic>
    </p:spTree>
    <p:extLst>
      <p:ext uri="{BB962C8B-B14F-4D97-AF65-F5344CB8AC3E}">
        <p14:creationId xmlns:p14="http://schemas.microsoft.com/office/powerpoint/2010/main" val="19261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 in the clinic?</a:t>
            </a:r>
          </a:p>
        </p:txBody>
      </p:sp>
      <p:sp>
        <p:nvSpPr>
          <p:cNvPr id="3" name="Content Placeholder 2"/>
          <p:cNvSpPr>
            <a:spLocks noGrp="1"/>
          </p:cNvSpPr>
          <p:nvPr>
            <p:ph idx="1"/>
          </p:nvPr>
        </p:nvSpPr>
        <p:spPr>
          <a:xfrm>
            <a:off x="2675333" y="2277037"/>
            <a:ext cx="7772401" cy="2608730"/>
          </a:xfrm>
        </p:spPr>
        <p:txBody>
          <a:bodyPr/>
          <a:lstStyle/>
          <a:p>
            <a:pPr marL="0" indent="0">
              <a:buNone/>
            </a:pPr>
            <a:r>
              <a:rPr lang="en-US" dirty="0"/>
              <a:t>Improve cancer screening in at-risk populations</a:t>
            </a:r>
          </a:p>
          <a:p>
            <a:pPr marL="0" indent="0">
              <a:buNone/>
            </a:pPr>
            <a:r>
              <a:rPr lang="en-US" dirty="0"/>
              <a:t>Detect residual disease after surgery / radiation</a:t>
            </a:r>
          </a:p>
          <a:p>
            <a:pPr marL="0" indent="0">
              <a:buNone/>
            </a:pPr>
            <a:r>
              <a:rPr lang="en-US" dirty="0"/>
              <a:t>Monitor for response / resistance to therapy</a:t>
            </a:r>
          </a:p>
          <a:p>
            <a:pPr marL="0" indent="0">
              <a:buNone/>
            </a:pPr>
            <a:r>
              <a:rPr lang="en-US" dirty="0"/>
              <a:t>Estimate cancer aggression, </a:t>
            </a:r>
            <a:r>
              <a:rPr lang="en-US" i="1" dirty="0"/>
              <a:t>i.e.</a:t>
            </a:r>
            <a:r>
              <a:rPr lang="en-US" dirty="0"/>
              <a:t> prognosis</a:t>
            </a:r>
          </a:p>
          <a:p>
            <a:pPr marL="0" indent="0">
              <a:buNone/>
            </a:pPr>
            <a:r>
              <a:rPr lang="en-US" b="1" dirty="0"/>
              <a:t>Predict treatment efficacy</a:t>
            </a:r>
          </a:p>
        </p:txBody>
      </p:sp>
      <p:sp>
        <p:nvSpPr>
          <p:cNvPr id="4" name="Star: 5 Points 3">
            <a:extLst>
              <a:ext uri="{FF2B5EF4-FFF2-40B4-BE49-F238E27FC236}">
                <a16:creationId xmlns:a16="http://schemas.microsoft.com/office/drawing/2014/main" id="{13FFC5E9-89E3-427C-A356-BB1C3D5C24D9}"/>
              </a:ext>
            </a:extLst>
          </p:cNvPr>
          <p:cNvSpPr/>
          <p:nvPr/>
        </p:nvSpPr>
        <p:spPr>
          <a:xfrm>
            <a:off x="2345864" y="4363304"/>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37FFC6BE-1A70-4438-A430-FD15981DFBA0}"/>
              </a:ext>
            </a:extLst>
          </p:cNvPr>
          <p:cNvSpPr/>
          <p:nvPr/>
        </p:nvSpPr>
        <p:spPr>
          <a:xfrm>
            <a:off x="6756107" y="4363304"/>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706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Alterations in ctDNA can reflect clinically-relevant tumour characteristics</a:t>
            </a:r>
          </a:p>
        </p:txBody>
      </p:sp>
      <p:sp>
        <p:nvSpPr>
          <p:cNvPr id="3" name="Content Placeholder 2"/>
          <p:cNvSpPr>
            <a:spLocks noGrp="1"/>
          </p:cNvSpPr>
          <p:nvPr>
            <p:ph idx="1"/>
          </p:nvPr>
        </p:nvSpPr>
        <p:spPr/>
        <p:txBody>
          <a:bodyPr/>
          <a:lstStyle/>
          <a:p>
            <a:r>
              <a:rPr lang="en-US" dirty="0" err="1"/>
              <a:t>mUC</a:t>
            </a:r>
            <a:r>
              <a:rPr lang="en-US" dirty="0"/>
              <a:t> with </a:t>
            </a:r>
            <a:r>
              <a:rPr lang="en-US" i="1" dirty="0"/>
              <a:t>FGFR3</a:t>
            </a:r>
            <a:r>
              <a:rPr lang="en-US" dirty="0"/>
              <a:t> or </a:t>
            </a:r>
            <a:r>
              <a:rPr lang="en-US" i="1" dirty="0"/>
              <a:t>ERBB2</a:t>
            </a:r>
            <a:r>
              <a:rPr lang="en-US" dirty="0"/>
              <a:t> alterations identified in ctDNA have high </a:t>
            </a:r>
            <a:r>
              <a:rPr lang="en-US" i="1" dirty="0"/>
              <a:t>FGFR3</a:t>
            </a:r>
            <a:r>
              <a:rPr lang="en-US" dirty="0"/>
              <a:t> or </a:t>
            </a:r>
            <a:r>
              <a:rPr lang="en-US" i="1" dirty="0"/>
              <a:t>ERBB2</a:t>
            </a:r>
            <a:r>
              <a:rPr lang="en-US" dirty="0"/>
              <a:t> mRNA and protein expression in matched tissue</a:t>
            </a:r>
          </a:p>
        </p:txBody>
      </p:sp>
      <p:pic>
        <p:nvPicPr>
          <p:cNvPr id="4" name="Picture 3"/>
          <p:cNvPicPr>
            <a:picLocks noChangeAspect="1"/>
          </p:cNvPicPr>
          <p:nvPr/>
        </p:nvPicPr>
        <p:blipFill>
          <a:blip r:embed="rId2"/>
          <a:stretch>
            <a:fillRect/>
          </a:stretch>
        </p:blipFill>
        <p:spPr>
          <a:xfrm>
            <a:off x="175433" y="3042853"/>
            <a:ext cx="2709657" cy="3218523"/>
          </a:xfrm>
          <a:prstGeom prst="rect">
            <a:avLst/>
          </a:prstGeom>
        </p:spPr>
      </p:pic>
      <p:pic>
        <p:nvPicPr>
          <p:cNvPr id="5" name="Picture 4"/>
          <p:cNvPicPr>
            <a:picLocks noChangeAspect="1"/>
          </p:cNvPicPr>
          <p:nvPr/>
        </p:nvPicPr>
        <p:blipFill>
          <a:blip r:embed="rId3"/>
          <a:stretch>
            <a:fillRect/>
          </a:stretch>
        </p:blipFill>
        <p:spPr>
          <a:xfrm>
            <a:off x="3275617" y="2941729"/>
            <a:ext cx="2758777" cy="3319647"/>
          </a:xfrm>
          <a:prstGeom prst="rect">
            <a:avLst/>
          </a:prstGeom>
        </p:spPr>
      </p:pic>
      <p:pic>
        <p:nvPicPr>
          <p:cNvPr id="6" name="Picture 5"/>
          <p:cNvPicPr>
            <a:picLocks noChangeAspect="1"/>
          </p:cNvPicPr>
          <p:nvPr/>
        </p:nvPicPr>
        <p:blipFill>
          <a:blip r:embed="rId4"/>
          <a:stretch>
            <a:fillRect/>
          </a:stretch>
        </p:blipFill>
        <p:spPr>
          <a:xfrm>
            <a:off x="5959366" y="3428272"/>
            <a:ext cx="6011426" cy="2125952"/>
          </a:xfrm>
          <a:prstGeom prst="rect">
            <a:avLst/>
          </a:prstGeom>
        </p:spPr>
      </p:pic>
      <p:sp>
        <p:nvSpPr>
          <p:cNvPr id="8" name="TextBox 7">
            <a:extLst>
              <a:ext uri="{FF2B5EF4-FFF2-40B4-BE49-F238E27FC236}">
                <a16:creationId xmlns:a16="http://schemas.microsoft.com/office/drawing/2014/main" id="{6122D144-AF71-4D22-A570-A5DA2FCA8D19}"/>
              </a:ext>
            </a:extLst>
          </p:cNvPr>
          <p:cNvSpPr txBox="1"/>
          <p:nvPr/>
        </p:nvSpPr>
        <p:spPr>
          <a:xfrm>
            <a:off x="64289" y="6492875"/>
            <a:ext cx="4258493" cy="307777"/>
          </a:xfrm>
          <a:prstGeom prst="rect">
            <a:avLst/>
          </a:prstGeom>
          <a:noFill/>
        </p:spPr>
        <p:txBody>
          <a:bodyPr wrap="square" rtlCol="0">
            <a:spAutoFit/>
          </a:bodyPr>
          <a:lstStyle/>
          <a:p>
            <a:r>
              <a:rPr lang="en-CA" sz="1400" dirty="0" err="1"/>
              <a:t>Vandekerkhove</a:t>
            </a:r>
            <a:r>
              <a:rPr lang="en-CA" sz="1400" dirty="0"/>
              <a:t> </a:t>
            </a:r>
            <a:r>
              <a:rPr lang="en-CA" sz="1400" i="1" dirty="0"/>
              <a:t>et al</a:t>
            </a:r>
            <a:r>
              <a:rPr lang="en-CA" sz="1400" dirty="0"/>
              <a:t>., Nature Comms 2021</a:t>
            </a:r>
          </a:p>
        </p:txBody>
      </p:sp>
    </p:spTree>
    <p:extLst>
      <p:ext uri="{BB962C8B-B14F-4D97-AF65-F5344CB8AC3E}">
        <p14:creationId xmlns:p14="http://schemas.microsoft.com/office/powerpoint/2010/main" val="427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Disclosures</a:t>
            </a:r>
          </a:p>
        </p:txBody>
      </p:sp>
      <p:sp>
        <p:nvSpPr>
          <p:cNvPr id="3" name="Content Placeholder 2"/>
          <p:cNvSpPr>
            <a:spLocks noGrp="1"/>
          </p:cNvSpPr>
          <p:nvPr>
            <p:ph idx="1"/>
          </p:nvPr>
        </p:nvSpPr>
        <p:spPr/>
        <p:txBody>
          <a:bodyPr/>
          <a:lstStyle/>
          <a:p>
            <a:r>
              <a:rPr lang="en-CA" dirty="0"/>
              <a:t>I have served on advisory boards and/or received honoraria from AstraZeneca, </a:t>
            </a:r>
            <a:r>
              <a:rPr lang="en-CA" dirty="0" err="1"/>
              <a:t>Astellas</a:t>
            </a:r>
            <a:r>
              <a:rPr lang="en-CA" dirty="0"/>
              <a:t>, Janssen, and Merck.</a:t>
            </a:r>
          </a:p>
          <a:p>
            <a:r>
              <a:rPr lang="en-CA" dirty="0"/>
              <a:t>My laboratory has a contract research agreement with ESSA Pharma</a:t>
            </a:r>
          </a:p>
          <a:p>
            <a:pPr marL="0" indent="0">
              <a:buNone/>
            </a:pPr>
            <a:endParaRPr lang="en-CA" dirty="0"/>
          </a:p>
          <a:p>
            <a:pPr marL="0" indent="0">
              <a:buNone/>
            </a:pPr>
            <a:r>
              <a:rPr lang="en-US" dirty="0"/>
              <a:t>No other relationships/conditions/circumstances that present a potential conflict of interest</a:t>
            </a:r>
          </a:p>
        </p:txBody>
      </p:sp>
    </p:spTree>
    <p:extLst>
      <p:ext uri="{BB962C8B-B14F-4D97-AF65-F5344CB8AC3E}">
        <p14:creationId xmlns:p14="http://schemas.microsoft.com/office/powerpoint/2010/main" val="208409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Alterations in </a:t>
            </a:r>
            <a:r>
              <a:rPr lang="en-US" b="1" dirty="0" err="1"/>
              <a:t>ctDNA</a:t>
            </a:r>
            <a:r>
              <a:rPr lang="en-US" b="1" dirty="0"/>
              <a:t> can reflect clinically-relevant </a:t>
            </a:r>
            <a:r>
              <a:rPr lang="en-US" b="1" dirty="0" err="1"/>
              <a:t>tumour</a:t>
            </a:r>
            <a:r>
              <a:rPr lang="en-US" b="1" dirty="0"/>
              <a:t> characteristics</a:t>
            </a:r>
          </a:p>
        </p:txBody>
      </p:sp>
      <p:pic>
        <p:nvPicPr>
          <p:cNvPr id="7"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r="7027"/>
          <a:stretch/>
        </p:blipFill>
        <p:spPr bwMode="auto">
          <a:xfrm>
            <a:off x="2328812" y="1755190"/>
            <a:ext cx="7170143" cy="39243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25761" y="1883982"/>
            <a:ext cx="3892270" cy="646331"/>
          </a:xfrm>
          <a:prstGeom prst="rect">
            <a:avLst/>
          </a:prstGeom>
          <a:noFill/>
        </p:spPr>
        <p:txBody>
          <a:bodyPr wrap="square" rtlCol="0">
            <a:spAutoFit/>
          </a:bodyPr>
          <a:lstStyle/>
          <a:p>
            <a:r>
              <a:rPr lang="en-US" dirty="0" err="1"/>
              <a:t>mUC</a:t>
            </a:r>
            <a:r>
              <a:rPr lang="en-US" dirty="0"/>
              <a:t> patient ctDNA</a:t>
            </a:r>
          </a:p>
          <a:p>
            <a:r>
              <a:rPr lang="en-US" dirty="0"/>
              <a:t>Deep whole genome sequencing (175x)</a:t>
            </a:r>
          </a:p>
        </p:txBody>
      </p:sp>
      <p:sp>
        <p:nvSpPr>
          <p:cNvPr id="9" name="TextBox 8"/>
          <p:cNvSpPr txBox="1"/>
          <p:nvPr/>
        </p:nvSpPr>
        <p:spPr>
          <a:xfrm>
            <a:off x="9406696" y="6458606"/>
            <a:ext cx="2751083" cy="369332"/>
          </a:xfrm>
          <a:prstGeom prst="rect">
            <a:avLst/>
          </a:prstGeom>
          <a:noFill/>
        </p:spPr>
        <p:txBody>
          <a:bodyPr wrap="square" rtlCol="0">
            <a:spAutoFit/>
          </a:bodyPr>
          <a:lstStyle/>
          <a:p>
            <a:pPr algn="r"/>
            <a:r>
              <a:rPr lang="en-US" dirty="0"/>
              <a:t>Unpublished</a:t>
            </a:r>
          </a:p>
        </p:txBody>
      </p:sp>
      <p:sp>
        <p:nvSpPr>
          <p:cNvPr id="10" name="Rectangle 9"/>
          <p:cNvSpPr/>
          <p:nvPr/>
        </p:nvSpPr>
        <p:spPr>
          <a:xfrm>
            <a:off x="838200" y="5792559"/>
            <a:ext cx="10612820" cy="584775"/>
          </a:xfrm>
          <a:prstGeom prst="rect">
            <a:avLst/>
          </a:prstGeom>
          <a:ln w="28575">
            <a:solidFill>
              <a:srgbClr val="FF0000"/>
            </a:solidFill>
          </a:ln>
        </p:spPr>
        <p:txBody>
          <a:bodyPr wrap="square">
            <a:spAutoFit/>
          </a:bodyPr>
          <a:lstStyle/>
          <a:p>
            <a:pPr algn="ctr"/>
            <a:r>
              <a:rPr lang="en-US" sz="1600" dirty="0" err="1">
                <a:solidFill>
                  <a:srgbClr val="1D1C1D"/>
                </a:solidFill>
              </a:rPr>
              <a:t>d</a:t>
            </a:r>
            <a:r>
              <a:rPr lang="en-US" sz="1600" b="0" i="0" dirty="0" err="1">
                <a:solidFill>
                  <a:srgbClr val="1D1C1D"/>
                </a:solidFill>
                <a:effectLst/>
              </a:rPr>
              <a:t>econstructSigs</a:t>
            </a:r>
            <a:r>
              <a:rPr lang="en-US" sz="1600" b="0" i="0" dirty="0">
                <a:solidFill>
                  <a:srgbClr val="1D1C1D"/>
                </a:solidFill>
                <a:effectLst/>
              </a:rPr>
              <a:t>: APOBEC SBS signatures (2 and 13) are highest, followed by </a:t>
            </a:r>
            <a:r>
              <a:rPr lang="en-US" sz="1600" b="0" i="0" u="sng" dirty="0">
                <a:solidFill>
                  <a:srgbClr val="1D1C1D"/>
                </a:solidFill>
                <a:effectLst/>
              </a:rPr>
              <a:t>signatures 3 (HRD)</a:t>
            </a:r>
            <a:r>
              <a:rPr lang="en-US" sz="1600" b="0" i="0" dirty="0">
                <a:solidFill>
                  <a:srgbClr val="1D1C1D"/>
                </a:solidFill>
                <a:effectLst/>
              </a:rPr>
              <a:t> and signature 4 (smoking).</a:t>
            </a:r>
          </a:p>
          <a:p>
            <a:pPr algn="ctr"/>
            <a:r>
              <a:rPr lang="en-US" sz="1600" b="0" i="0" dirty="0">
                <a:solidFill>
                  <a:srgbClr val="1D1C1D"/>
                </a:solidFill>
                <a:effectLst/>
              </a:rPr>
              <a:t>All other signatures had negligible weights.</a:t>
            </a:r>
            <a:endParaRPr lang="en-US" sz="1600" dirty="0"/>
          </a:p>
        </p:txBody>
      </p:sp>
    </p:spTree>
    <p:extLst>
      <p:ext uri="{BB962C8B-B14F-4D97-AF65-F5344CB8AC3E}">
        <p14:creationId xmlns:p14="http://schemas.microsoft.com/office/powerpoint/2010/main" val="3252020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CD4C-8895-B84F-CF29-F06CED9679BF}"/>
              </a:ext>
            </a:extLst>
          </p:cNvPr>
          <p:cNvSpPr>
            <a:spLocks noGrp="1"/>
          </p:cNvSpPr>
          <p:nvPr>
            <p:ph type="title"/>
          </p:nvPr>
        </p:nvSpPr>
        <p:spPr/>
        <p:txBody>
          <a:bodyPr/>
          <a:lstStyle/>
          <a:p>
            <a:r>
              <a:rPr lang="en-US" b="1" dirty="0"/>
              <a:t>Prospective ph2 umbrella trial using </a:t>
            </a:r>
            <a:r>
              <a:rPr lang="en-US" b="1" dirty="0" err="1"/>
              <a:t>ctDNA</a:t>
            </a:r>
            <a:endParaRPr lang="en-CA" b="1" dirty="0"/>
          </a:p>
        </p:txBody>
      </p:sp>
      <p:pic>
        <p:nvPicPr>
          <p:cNvPr id="4" name="Picture 3">
            <a:extLst>
              <a:ext uri="{FF2B5EF4-FFF2-40B4-BE49-F238E27FC236}">
                <a16:creationId xmlns:a16="http://schemas.microsoft.com/office/drawing/2014/main" id="{BB18F53D-867A-FDDB-93FC-F0A15DBC2364}"/>
              </a:ext>
            </a:extLst>
          </p:cNvPr>
          <p:cNvPicPr>
            <a:picLocks noChangeAspect="1"/>
          </p:cNvPicPr>
          <p:nvPr/>
        </p:nvPicPr>
        <p:blipFill rotWithShape="1">
          <a:blip r:embed="rId2"/>
          <a:srcRect b="56899"/>
          <a:stretch/>
        </p:blipFill>
        <p:spPr>
          <a:xfrm>
            <a:off x="1615888" y="2049671"/>
            <a:ext cx="8476129" cy="3904490"/>
          </a:xfrm>
          <a:prstGeom prst="rect">
            <a:avLst/>
          </a:prstGeom>
        </p:spPr>
      </p:pic>
      <p:sp>
        <p:nvSpPr>
          <p:cNvPr id="6" name="TextBox 5">
            <a:extLst>
              <a:ext uri="{FF2B5EF4-FFF2-40B4-BE49-F238E27FC236}">
                <a16:creationId xmlns:a16="http://schemas.microsoft.com/office/drawing/2014/main" id="{E097C454-E6C5-5372-FAB6-3E6FD0A08E0C}"/>
              </a:ext>
            </a:extLst>
          </p:cNvPr>
          <p:cNvSpPr txBox="1"/>
          <p:nvPr/>
        </p:nvSpPr>
        <p:spPr>
          <a:xfrm>
            <a:off x="8536336" y="6169709"/>
            <a:ext cx="3595456" cy="646331"/>
          </a:xfrm>
          <a:prstGeom prst="rect">
            <a:avLst/>
          </a:prstGeom>
          <a:noFill/>
        </p:spPr>
        <p:txBody>
          <a:bodyPr wrap="square" rtlCol="0">
            <a:spAutoFit/>
          </a:bodyPr>
          <a:lstStyle/>
          <a:p>
            <a:pPr algn="r"/>
            <a:r>
              <a:rPr lang="en-US" dirty="0"/>
              <a:t>Chairs: </a:t>
            </a:r>
            <a:r>
              <a:rPr lang="en-US" b="1" dirty="0"/>
              <a:t>Kim Chi, Lesley Seymour</a:t>
            </a:r>
          </a:p>
          <a:p>
            <a:pPr algn="r"/>
            <a:r>
              <a:rPr lang="en-US" dirty="0"/>
              <a:t>Sub-study PIs &amp; entire CCTG team</a:t>
            </a:r>
            <a:endParaRPr lang="en-CA" dirty="0"/>
          </a:p>
        </p:txBody>
      </p:sp>
      <p:pic>
        <p:nvPicPr>
          <p:cNvPr id="7" name="Picture 6" descr="http://www.cancer.ca/~/media/CCS/Design/Images/logo_ccs.png">
            <a:hlinkClick r:id="rId3"/>
            <a:extLst>
              <a:ext uri="{FF2B5EF4-FFF2-40B4-BE49-F238E27FC236}">
                <a16:creationId xmlns:a16="http://schemas.microsoft.com/office/drawing/2014/main" id="{6DBE2C34-A854-EDCE-C8D5-25302247C79F}"/>
              </a:ext>
            </a:extLst>
          </p:cNvPr>
          <p:cNvPicPr>
            <a:picLocks noChangeAspect="1" noChangeArrowheads="1"/>
          </p:cNvPicPr>
          <p:nvPr/>
        </p:nvPicPr>
        <p:blipFill>
          <a:blip r:embed="rId4" cstate="print"/>
          <a:srcRect/>
          <a:stretch>
            <a:fillRect/>
          </a:stretch>
        </p:blipFill>
        <p:spPr bwMode="auto">
          <a:xfrm>
            <a:off x="7116725" y="6294828"/>
            <a:ext cx="1681530" cy="396094"/>
          </a:xfrm>
          <a:prstGeom prst="rect">
            <a:avLst/>
          </a:prstGeom>
          <a:noFill/>
          <a:ln w="9525">
            <a:noFill/>
            <a:miter lim="800000"/>
            <a:headEnd/>
            <a:tailEnd/>
          </a:ln>
        </p:spPr>
      </p:pic>
      <p:pic>
        <p:nvPicPr>
          <p:cNvPr id="8" name="Picture 6" descr="Image result for cctg cancer">
            <a:extLst>
              <a:ext uri="{FF2B5EF4-FFF2-40B4-BE49-F238E27FC236}">
                <a16:creationId xmlns:a16="http://schemas.microsoft.com/office/drawing/2014/main" id="{F0C3553F-F4C1-4512-CF07-1881620F5A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76" y="6163687"/>
            <a:ext cx="1743485" cy="652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D9491E-510C-0AC7-8AA5-713DCD4A72D6}"/>
              </a:ext>
            </a:extLst>
          </p:cNvPr>
          <p:cNvSpPr txBox="1"/>
          <p:nvPr/>
        </p:nvSpPr>
        <p:spPr>
          <a:xfrm>
            <a:off x="20171" y="6093310"/>
            <a:ext cx="2680446" cy="707886"/>
          </a:xfrm>
          <a:prstGeom prst="rect">
            <a:avLst/>
          </a:prstGeom>
          <a:noFill/>
        </p:spPr>
        <p:txBody>
          <a:bodyPr wrap="square" rtlCol="0">
            <a:spAutoFit/>
          </a:bodyPr>
          <a:lstStyle/>
          <a:p>
            <a:pPr algn="ctr"/>
            <a:r>
              <a:rPr lang="en-US" sz="2000" b="1" dirty="0">
                <a:solidFill>
                  <a:srgbClr val="FF0000"/>
                </a:solidFill>
                <a:cs typeface="Arial" panose="020B0604020202020204" pitchFamily="34" charset="0"/>
              </a:rPr>
              <a:t>&gt; 500 </a:t>
            </a:r>
            <a:r>
              <a:rPr lang="en-US" sz="2000" b="1" dirty="0" err="1">
                <a:solidFill>
                  <a:srgbClr val="FF0000"/>
                </a:solidFill>
                <a:cs typeface="Arial" panose="020B0604020202020204" pitchFamily="34" charset="0"/>
              </a:rPr>
              <a:t>mCRPC</a:t>
            </a:r>
            <a:r>
              <a:rPr lang="en-US" sz="2000" b="1" dirty="0">
                <a:solidFill>
                  <a:srgbClr val="FF0000"/>
                </a:solidFill>
                <a:cs typeface="Arial" panose="020B0604020202020204" pitchFamily="34" charset="0"/>
              </a:rPr>
              <a:t> patients screened to date</a:t>
            </a:r>
          </a:p>
        </p:txBody>
      </p:sp>
      <p:sp>
        <p:nvSpPr>
          <p:cNvPr id="11" name="TextBox 10">
            <a:extLst>
              <a:ext uri="{FF2B5EF4-FFF2-40B4-BE49-F238E27FC236}">
                <a16:creationId xmlns:a16="http://schemas.microsoft.com/office/drawing/2014/main" id="{5FE30C35-9618-9DF9-9A33-F3F585FB8F7F}"/>
              </a:ext>
            </a:extLst>
          </p:cNvPr>
          <p:cNvSpPr txBox="1"/>
          <p:nvPr/>
        </p:nvSpPr>
        <p:spPr>
          <a:xfrm>
            <a:off x="1886006" y="1487400"/>
            <a:ext cx="8122023" cy="369332"/>
          </a:xfrm>
          <a:prstGeom prst="rect">
            <a:avLst/>
          </a:prstGeom>
          <a:noFill/>
        </p:spPr>
        <p:txBody>
          <a:bodyPr wrap="square">
            <a:spAutoFit/>
          </a:bodyPr>
          <a:lstStyle/>
          <a:p>
            <a:pPr algn="ctr"/>
            <a:r>
              <a:rPr lang="en-US" dirty="0">
                <a:solidFill>
                  <a:srgbClr val="1D1C1D"/>
                </a:solidFill>
                <a:latin typeface="Slack-Lato"/>
              </a:rPr>
              <a:t>Open-label </a:t>
            </a:r>
            <a:r>
              <a:rPr lang="en-US" dirty="0" err="1">
                <a:solidFill>
                  <a:srgbClr val="1D1C1D"/>
                </a:solidFill>
                <a:latin typeface="Slack-Lato"/>
              </a:rPr>
              <a:t>multicentre</a:t>
            </a:r>
            <a:r>
              <a:rPr lang="en-US" dirty="0">
                <a:solidFill>
                  <a:srgbClr val="1D1C1D"/>
                </a:solidFill>
                <a:latin typeface="Slack-Lato"/>
              </a:rPr>
              <a:t> 2-stage biomarker-driven trial</a:t>
            </a:r>
            <a:endParaRPr lang="en-US" b="0" i="0" dirty="0">
              <a:solidFill>
                <a:srgbClr val="1D1C1D"/>
              </a:solidFill>
              <a:effectLst/>
              <a:latin typeface="Slack-Lato"/>
            </a:endParaRPr>
          </a:p>
        </p:txBody>
      </p:sp>
      <p:sp>
        <p:nvSpPr>
          <p:cNvPr id="3" name="Rectangle 2">
            <a:extLst>
              <a:ext uri="{FF2B5EF4-FFF2-40B4-BE49-F238E27FC236}">
                <a16:creationId xmlns:a16="http://schemas.microsoft.com/office/drawing/2014/main" id="{B7BB8D89-223F-47B6-A912-647C14D26D53}"/>
              </a:ext>
            </a:extLst>
          </p:cNvPr>
          <p:cNvSpPr/>
          <p:nvPr/>
        </p:nvSpPr>
        <p:spPr>
          <a:xfrm>
            <a:off x="8991624" y="41310"/>
            <a:ext cx="3162276" cy="369332"/>
          </a:xfrm>
          <a:prstGeom prst="rect">
            <a:avLst/>
          </a:prstGeom>
        </p:spPr>
        <p:txBody>
          <a:bodyPr wrap="none">
            <a:spAutoFit/>
          </a:bodyPr>
          <a:lstStyle/>
          <a:p>
            <a:r>
              <a:rPr lang="en-US" dirty="0"/>
              <a:t>ClinicalTrials.gov: NCT03385655</a:t>
            </a:r>
          </a:p>
        </p:txBody>
      </p:sp>
    </p:spTree>
    <p:extLst>
      <p:ext uri="{BB962C8B-B14F-4D97-AF65-F5344CB8AC3E}">
        <p14:creationId xmlns:p14="http://schemas.microsoft.com/office/powerpoint/2010/main" val="54188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CD4C-8895-B84F-CF29-F06CED9679BF}"/>
              </a:ext>
            </a:extLst>
          </p:cNvPr>
          <p:cNvSpPr>
            <a:spLocks noGrp="1"/>
          </p:cNvSpPr>
          <p:nvPr>
            <p:ph type="title"/>
          </p:nvPr>
        </p:nvSpPr>
        <p:spPr/>
        <p:txBody>
          <a:bodyPr/>
          <a:lstStyle/>
          <a:p>
            <a:r>
              <a:rPr lang="en-US" b="1" dirty="0"/>
              <a:t>Prospective ph2 umbrella trial using </a:t>
            </a:r>
            <a:r>
              <a:rPr lang="en-US" b="1" dirty="0" err="1"/>
              <a:t>ctDNA</a:t>
            </a:r>
            <a:endParaRPr lang="en-CA" b="1" dirty="0"/>
          </a:p>
        </p:txBody>
      </p:sp>
      <p:sp>
        <p:nvSpPr>
          <p:cNvPr id="6" name="TextBox 5">
            <a:extLst>
              <a:ext uri="{FF2B5EF4-FFF2-40B4-BE49-F238E27FC236}">
                <a16:creationId xmlns:a16="http://schemas.microsoft.com/office/drawing/2014/main" id="{E097C454-E6C5-5372-FAB6-3E6FD0A08E0C}"/>
              </a:ext>
            </a:extLst>
          </p:cNvPr>
          <p:cNvSpPr txBox="1"/>
          <p:nvPr/>
        </p:nvSpPr>
        <p:spPr>
          <a:xfrm>
            <a:off x="8536336" y="6169709"/>
            <a:ext cx="3595456" cy="646331"/>
          </a:xfrm>
          <a:prstGeom prst="rect">
            <a:avLst/>
          </a:prstGeom>
          <a:noFill/>
        </p:spPr>
        <p:txBody>
          <a:bodyPr wrap="square" rtlCol="0">
            <a:spAutoFit/>
          </a:bodyPr>
          <a:lstStyle/>
          <a:p>
            <a:pPr algn="r"/>
            <a:r>
              <a:rPr lang="en-US" dirty="0"/>
              <a:t>Chairs: </a:t>
            </a:r>
            <a:r>
              <a:rPr lang="en-US" b="1" dirty="0"/>
              <a:t>Kim Chi, Lesley Seymour</a:t>
            </a:r>
          </a:p>
          <a:p>
            <a:pPr algn="r"/>
            <a:r>
              <a:rPr lang="en-US" dirty="0"/>
              <a:t>Sub-study PIs &amp; entire CCTG team</a:t>
            </a:r>
            <a:endParaRPr lang="en-CA" dirty="0"/>
          </a:p>
        </p:txBody>
      </p:sp>
      <p:pic>
        <p:nvPicPr>
          <p:cNvPr id="7" name="Picture 6" descr="http://www.cancer.ca/~/media/CCS/Design/Images/logo_ccs.png">
            <a:hlinkClick r:id="rId2"/>
            <a:extLst>
              <a:ext uri="{FF2B5EF4-FFF2-40B4-BE49-F238E27FC236}">
                <a16:creationId xmlns:a16="http://schemas.microsoft.com/office/drawing/2014/main" id="{6DBE2C34-A854-EDCE-C8D5-25302247C79F}"/>
              </a:ext>
            </a:extLst>
          </p:cNvPr>
          <p:cNvPicPr>
            <a:picLocks noChangeAspect="1" noChangeArrowheads="1"/>
          </p:cNvPicPr>
          <p:nvPr/>
        </p:nvPicPr>
        <p:blipFill>
          <a:blip r:embed="rId3" cstate="print"/>
          <a:srcRect/>
          <a:stretch>
            <a:fillRect/>
          </a:stretch>
        </p:blipFill>
        <p:spPr bwMode="auto">
          <a:xfrm>
            <a:off x="7116725" y="6294828"/>
            <a:ext cx="1681530" cy="396094"/>
          </a:xfrm>
          <a:prstGeom prst="rect">
            <a:avLst/>
          </a:prstGeom>
          <a:noFill/>
          <a:ln w="9525">
            <a:noFill/>
            <a:miter lim="800000"/>
            <a:headEnd/>
            <a:tailEnd/>
          </a:ln>
        </p:spPr>
      </p:pic>
      <p:pic>
        <p:nvPicPr>
          <p:cNvPr id="8" name="Picture 6" descr="Image result for cctg cancer">
            <a:extLst>
              <a:ext uri="{FF2B5EF4-FFF2-40B4-BE49-F238E27FC236}">
                <a16:creationId xmlns:a16="http://schemas.microsoft.com/office/drawing/2014/main" id="{F0C3553F-F4C1-4512-CF07-1881620F5A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5276" y="6163687"/>
            <a:ext cx="1743485" cy="652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D9491E-510C-0AC7-8AA5-713DCD4A72D6}"/>
              </a:ext>
            </a:extLst>
          </p:cNvPr>
          <p:cNvSpPr txBox="1"/>
          <p:nvPr/>
        </p:nvSpPr>
        <p:spPr>
          <a:xfrm>
            <a:off x="20171" y="6093310"/>
            <a:ext cx="2680446" cy="707886"/>
          </a:xfrm>
          <a:prstGeom prst="rect">
            <a:avLst/>
          </a:prstGeom>
          <a:noFill/>
        </p:spPr>
        <p:txBody>
          <a:bodyPr wrap="square" rtlCol="0">
            <a:spAutoFit/>
          </a:bodyPr>
          <a:lstStyle/>
          <a:p>
            <a:pPr algn="ctr"/>
            <a:r>
              <a:rPr lang="en-US" sz="2000" b="1" dirty="0">
                <a:solidFill>
                  <a:srgbClr val="FF0000"/>
                </a:solidFill>
                <a:cs typeface="Arial" panose="020B0604020202020204" pitchFamily="34" charset="0"/>
              </a:rPr>
              <a:t>&gt; 500 </a:t>
            </a:r>
            <a:r>
              <a:rPr lang="en-US" sz="2000" b="1" dirty="0" err="1">
                <a:solidFill>
                  <a:srgbClr val="FF0000"/>
                </a:solidFill>
                <a:cs typeface="Arial" panose="020B0604020202020204" pitchFamily="34" charset="0"/>
              </a:rPr>
              <a:t>mCRPC</a:t>
            </a:r>
            <a:r>
              <a:rPr lang="en-US" sz="2000" b="1" dirty="0">
                <a:solidFill>
                  <a:srgbClr val="FF0000"/>
                </a:solidFill>
                <a:cs typeface="Arial" panose="020B0604020202020204" pitchFamily="34" charset="0"/>
              </a:rPr>
              <a:t> patients screened to date</a:t>
            </a:r>
          </a:p>
        </p:txBody>
      </p:sp>
      <p:sp>
        <p:nvSpPr>
          <p:cNvPr id="11" name="TextBox 10">
            <a:extLst>
              <a:ext uri="{FF2B5EF4-FFF2-40B4-BE49-F238E27FC236}">
                <a16:creationId xmlns:a16="http://schemas.microsoft.com/office/drawing/2014/main" id="{5FE30C35-9618-9DF9-9A33-F3F585FB8F7F}"/>
              </a:ext>
            </a:extLst>
          </p:cNvPr>
          <p:cNvSpPr txBox="1"/>
          <p:nvPr/>
        </p:nvSpPr>
        <p:spPr>
          <a:xfrm>
            <a:off x="1886006" y="1487400"/>
            <a:ext cx="8122023" cy="369332"/>
          </a:xfrm>
          <a:prstGeom prst="rect">
            <a:avLst/>
          </a:prstGeom>
          <a:noFill/>
        </p:spPr>
        <p:txBody>
          <a:bodyPr wrap="square">
            <a:spAutoFit/>
          </a:bodyPr>
          <a:lstStyle/>
          <a:p>
            <a:pPr algn="ctr"/>
            <a:r>
              <a:rPr lang="en-US" dirty="0">
                <a:solidFill>
                  <a:srgbClr val="1D1C1D"/>
                </a:solidFill>
                <a:latin typeface="Slack-Lato"/>
              </a:rPr>
              <a:t>Open-label </a:t>
            </a:r>
            <a:r>
              <a:rPr lang="en-US" dirty="0" err="1">
                <a:solidFill>
                  <a:srgbClr val="1D1C1D"/>
                </a:solidFill>
                <a:latin typeface="Slack-Lato"/>
              </a:rPr>
              <a:t>multicentre</a:t>
            </a:r>
            <a:r>
              <a:rPr lang="en-US" dirty="0">
                <a:solidFill>
                  <a:srgbClr val="1D1C1D"/>
                </a:solidFill>
                <a:latin typeface="Slack-Lato"/>
              </a:rPr>
              <a:t> 2-stage biomarker-driven trial</a:t>
            </a:r>
            <a:endParaRPr lang="en-US" b="0" i="0" dirty="0">
              <a:solidFill>
                <a:srgbClr val="1D1C1D"/>
              </a:solidFill>
              <a:effectLst/>
              <a:latin typeface="Slack-Lato"/>
            </a:endParaRPr>
          </a:p>
        </p:txBody>
      </p:sp>
      <p:pic>
        <p:nvPicPr>
          <p:cNvPr id="10" name="Picture 9">
            <a:extLst>
              <a:ext uri="{FF2B5EF4-FFF2-40B4-BE49-F238E27FC236}">
                <a16:creationId xmlns:a16="http://schemas.microsoft.com/office/drawing/2014/main" id="{8B3B2D87-AE49-A01F-26FF-62361B9CD552}"/>
              </a:ext>
            </a:extLst>
          </p:cNvPr>
          <p:cNvPicPr>
            <a:picLocks noChangeAspect="1"/>
          </p:cNvPicPr>
          <p:nvPr/>
        </p:nvPicPr>
        <p:blipFill rotWithShape="1">
          <a:blip r:embed="rId5"/>
          <a:srcRect t="43249"/>
          <a:stretch/>
        </p:blipFill>
        <p:spPr>
          <a:xfrm>
            <a:off x="2782013" y="1981851"/>
            <a:ext cx="6317164" cy="3831602"/>
          </a:xfrm>
          <a:prstGeom prst="rect">
            <a:avLst/>
          </a:prstGeom>
        </p:spPr>
      </p:pic>
      <p:sp>
        <p:nvSpPr>
          <p:cNvPr id="12" name="Rectangle 11">
            <a:extLst>
              <a:ext uri="{FF2B5EF4-FFF2-40B4-BE49-F238E27FC236}">
                <a16:creationId xmlns:a16="http://schemas.microsoft.com/office/drawing/2014/main" id="{11F7BD70-B008-4134-80B1-EBF838486D11}"/>
              </a:ext>
            </a:extLst>
          </p:cNvPr>
          <p:cNvSpPr/>
          <p:nvPr/>
        </p:nvSpPr>
        <p:spPr>
          <a:xfrm>
            <a:off x="8991624" y="41310"/>
            <a:ext cx="3162276" cy="369332"/>
          </a:xfrm>
          <a:prstGeom prst="rect">
            <a:avLst/>
          </a:prstGeom>
        </p:spPr>
        <p:txBody>
          <a:bodyPr wrap="none">
            <a:spAutoFit/>
          </a:bodyPr>
          <a:lstStyle/>
          <a:p>
            <a:r>
              <a:rPr lang="en-US" dirty="0"/>
              <a:t>ClinicalTrials.gov: NCT03385655</a:t>
            </a:r>
          </a:p>
        </p:txBody>
      </p:sp>
    </p:spTree>
    <p:extLst>
      <p:ext uri="{BB962C8B-B14F-4D97-AF65-F5344CB8AC3E}">
        <p14:creationId xmlns:p14="http://schemas.microsoft.com/office/powerpoint/2010/main" val="304658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a:t>
            </a:r>
          </a:p>
        </p:txBody>
      </p:sp>
      <p:sp>
        <p:nvSpPr>
          <p:cNvPr id="3" name="Content Placeholder 2"/>
          <p:cNvSpPr>
            <a:spLocks noGrp="1"/>
          </p:cNvSpPr>
          <p:nvPr>
            <p:ph idx="1"/>
          </p:nvPr>
        </p:nvSpPr>
        <p:spPr>
          <a:xfrm>
            <a:off x="2675333" y="2380734"/>
            <a:ext cx="8589698" cy="3044324"/>
          </a:xfrm>
        </p:spPr>
        <p:txBody>
          <a:bodyPr>
            <a:normAutofit/>
          </a:bodyPr>
          <a:lstStyle/>
          <a:p>
            <a:pPr marL="0" indent="0">
              <a:buNone/>
            </a:pPr>
            <a:r>
              <a:rPr lang="en-US" dirty="0"/>
              <a:t>Improve cancer screening in at-risk populations</a:t>
            </a:r>
          </a:p>
          <a:p>
            <a:pPr marL="0" indent="0">
              <a:buNone/>
            </a:pPr>
            <a:r>
              <a:rPr lang="en-US" dirty="0"/>
              <a:t>Detect residual disease after surgery / radiation</a:t>
            </a:r>
          </a:p>
          <a:p>
            <a:pPr marL="0" indent="0">
              <a:buNone/>
            </a:pPr>
            <a:r>
              <a:rPr lang="en-US" dirty="0"/>
              <a:t>Monitor for response / resistance to therapy</a:t>
            </a:r>
          </a:p>
          <a:p>
            <a:pPr marL="0" indent="0">
              <a:buNone/>
            </a:pPr>
            <a:r>
              <a:rPr lang="en-US" dirty="0"/>
              <a:t>Estimate cancer aggression, </a:t>
            </a:r>
            <a:r>
              <a:rPr lang="en-US" i="1" dirty="0"/>
              <a:t>i.e.</a:t>
            </a:r>
            <a:r>
              <a:rPr lang="en-US" dirty="0"/>
              <a:t> prognosis</a:t>
            </a:r>
          </a:p>
          <a:p>
            <a:pPr marL="0" indent="0">
              <a:buNone/>
            </a:pPr>
            <a:r>
              <a:rPr lang="en-US" dirty="0"/>
              <a:t>Predict treatment efficacy</a:t>
            </a:r>
          </a:p>
          <a:p>
            <a:pPr marL="0" indent="0">
              <a:buNone/>
            </a:pPr>
            <a:r>
              <a:rPr lang="en-US" i="1" dirty="0">
                <a:solidFill>
                  <a:schemeClr val="bg2">
                    <a:lumMod val="75000"/>
                  </a:schemeClr>
                </a:solidFill>
              </a:rPr>
              <a:t>Define new metastatic biology &amp; resistance mechanisms</a:t>
            </a:r>
          </a:p>
        </p:txBody>
      </p:sp>
      <p:sp>
        <p:nvSpPr>
          <p:cNvPr id="5" name="TextBox 4">
            <a:extLst>
              <a:ext uri="{FF2B5EF4-FFF2-40B4-BE49-F238E27FC236}">
                <a16:creationId xmlns:a16="http://schemas.microsoft.com/office/drawing/2014/main" id="{98B607F7-3B59-4802-9537-6E1B6A65C4DF}"/>
              </a:ext>
            </a:extLst>
          </p:cNvPr>
          <p:cNvSpPr txBox="1"/>
          <p:nvPr/>
        </p:nvSpPr>
        <p:spPr>
          <a:xfrm>
            <a:off x="9964911" y="3066048"/>
            <a:ext cx="1914605" cy="830997"/>
          </a:xfrm>
          <a:prstGeom prst="rect">
            <a:avLst/>
          </a:prstGeom>
          <a:noFill/>
        </p:spPr>
        <p:txBody>
          <a:bodyPr wrap="square" rtlCol="0">
            <a:spAutoFit/>
          </a:bodyPr>
          <a:lstStyle/>
          <a:p>
            <a:r>
              <a:rPr lang="en-CA" sz="2400" b="1" u="sng" dirty="0">
                <a:solidFill>
                  <a:srgbClr val="FF0000"/>
                </a:solidFill>
              </a:rPr>
              <a:t>Detection</a:t>
            </a:r>
            <a:r>
              <a:rPr lang="en-CA" sz="2400" b="1" dirty="0">
                <a:solidFill>
                  <a:srgbClr val="FF0000"/>
                </a:solidFill>
              </a:rPr>
              <a:t> of ctDNA</a:t>
            </a:r>
          </a:p>
        </p:txBody>
      </p:sp>
      <p:sp>
        <p:nvSpPr>
          <p:cNvPr id="8" name="TextBox 7">
            <a:extLst>
              <a:ext uri="{FF2B5EF4-FFF2-40B4-BE49-F238E27FC236}">
                <a16:creationId xmlns:a16="http://schemas.microsoft.com/office/drawing/2014/main" id="{607184D2-E513-4494-993C-7AD8044EE559}"/>
              </a:ext>
            </a:extLst>
          </p:cNvPr>
          <p:cNvSpPr txBox="1"/>
          <p:nvPr/>
        </p:nvSpPr>
        <p:spPr>
          <a:xfrm>
            <a:off x="33296" y="3988747"/>
            <a:ext cx="2375654" cy="830997"/>
          </a:xfrm>
          <a:prstGeom prst="rect">
            <a:avLst/>
          </a:prstGeom>
          <a:noFill/>
        </p:spPr>
        <p:txBody>
          <a:bodyPr wrap="square" rtlCol="0">
            <a:spAutoFit/>
          </a:bodyPr>
          <a:lstStyle/>
          <a:p>
            <a:pPr algn="r"/>
            <a:r>
              <a:rPr lang="en-CA" sz="2400" b="1" u="sng" dirty="0">
                <a:solidFill>
                  <a:srgbClr val="FF0000"/>
                </a:solidFill>
              </a:rPr>
              <a:t>Characterization</a:t>
            </a:r>
            <a:r>
              <a:rPr lang="en-CA" sz="2400" b="1" dirty="0">
                <a:solidFill>
                  <a:srgbClr val="FF0000"/>
                </a:solidFill>
              </a:rPr>
              <a:t> of ctDNA</a:t>
            </a:r>
          </a:p>
        </p:txBody>
      </p:sp>
      <p:cxnSp>
        <p:nvCxnSpPr>
          <p:cNvPr id="10" name="Straight Connector 9">
            <a:extLst>
              <a:ext uri="{FF2B5EF4-FFF2-40B4-BE49-F238E27FC236}">
                <a16:creationId xmlns:a16="http://schemas.microsoft.com/office/drawing/2014/main" id="{41A5779A-90EA-4D5C-B101-A0E401BF17E1}"/>
              </a:ext>
            </a:extLst>
          </p:cNvPr>
          <p:cNvCxnSpPr>
            <a:cxnSpLocks/>
          </p:cNvCxnSpPr>
          <p:nvPr/>
        </p:nvCxnSpPr>
        <p:spPr>
          <a:xfrm>
            <a:off x="9843252" y="2479362"/>
            <a:ext cx="0" cy="1881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C025D4-9E7B-47A5-99AB-8B23980C068D}"/>
              </a:ext>
            </a:extLst>
          </p:cNvPr>
          <p:cNvCxnSpPr>
            <a:cxnSpLocks/>
          </p:cNvCxnSpPr>
          <p:nvPr/>
        </p:nvCxnSpPr>
        <p:spPr>
          <a:xfrm>
            <a:off x="2542141" y="3975145"/>
            <a:ext cx="0" cy="12742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8349C2D-EF5A-47E2-8AE6-6A815228D46B}"/>
              </a:ext>
            </a:extLst>
          </p:cNvPr>
          <p:cNvPicPr>
            <a:picLocks noChangeAspect="1"/>
          </p:cNvPicPr>
          <p:nvPr/>
        </p:nvPicPr>
        <p:blipFill>
          <a:blip r:embed="rId2"/>
          <a:stretch>
            <a:fillRect/>
          </a:stretch>
        </p:blipFill>
        <p:spPr>
          <a:xfrm>
            <a:off x="7872265" y="81288"/>
            <a:ext cx="3941974" cy="1291768"/>
          </a:xfrm>
          <a:prstGeom prst="rect">
            <a:avLst/>
          </a:prstGeom>
        </p:spPr>
      </p:pic>
    </p:spTree>
    <p:extLst>
      <p:ext uri="{BB962C8B-B14F-4D97-AF65-F5344CB8AC3E}">
        <p14:creationId xmlns:p14="http://schemas.microsoft.com/office/powerpoint/2010/main" val="786697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1196-AFA7-4E91-8768-A49F05B524D9}"/>
              </a:ext>
            </a:extLst>
          </p:cNvPr>
          <p:cNvSpPr>
            <a:spLocks noGrp="1"/>
          </p:cNvSpPr>
          <p:nvPr>
            <p:ph type="title"/>
          </p:nvPr>
        </p:nvSpPr>
        <p:spPr/>
        <p:txBody>
          <a:bodyPr/>
          <a:lstStyle/>
          <a:p>
            <a:r>
              <a:rPr lang="en-CA" b="1" dirty="0"/>
              <a:t>Assay design: trade-off between depth and breadth</a:t>
            </a:r>
          </a:p>
        </p:txBody>
      </p:sp>
      <p:pic>
        <p:nvPicPr>
          <p:cNvPr id="5" name="Content Placeholder 4">
            <a:extLst>
              <a:ext uri="{FF2B5EF4-FFF2-40B4-BE49-F238E27FC236}">
                <a16:creationId xmlns:a16="http://schemas.microsoft.com/office/drawing/2014/main" id="{17FBED61-ACA0-4487-90CB-D93579C54D5E}"/>
              </a:ext>
            </a:extLst>
          </p:cNvPr>
          <p:cNvPicPr>
            <a:picLocks noGrp="1" noChangeAspect="1"/>
          </p:cNvPicPr>
          <p:nvPr>
            <p:ph idx="1"/>
          </p:nvPr>
        </p:nvPicPr>
        <p:blipFill>
          <a:blip r:embed="rId2"/>
          <a:stretch>
            <a:fillRect/>
          </a:stretch>
        </p:blipFill>
        <p:spPr>
          <a:xfrm>
            <a:off x="1326145" y="2186616"/>
            <a:ext cx="9396274" cy="3810330"/>
          </a:xfrm>
        </p:spPr>
      </p:pic>
      <p:sp>
        <p:nvSpPr>
          <p:cNvPr id="6" name="TextBox 5">
            <a:extLst>
              <a:ext uri="{FF2B5EF4-FFF2-40B4-BE49-F238E27FC236}">
                <a16:creationId xmlns:a16="http://schemas.microsoft.com/office/drawing/2014/main" id="{BB8730C5-E647-4042-B926-F6921FAAC98D}"/>
              </a:ext>
            </a:extLst>
          </p:cNvPr>
          <p:cNvSpPr txBox="1"/>
          <p:nvPr/>
        </p:nvSpPr>
        <p:spPr>
          <a:xfrm>
            <a:off x="64289" y="6492875"/>
            <a:ext cx="4258493" cy="307777"/>
          </a:xfrm>
          <a:prstGeom prst="rect">
            <a:avLst/>
          </a:prstGeom>
          <a:noFill/>
        </p:spPr>
        <p:txBody>
          <a:bodyPr wrap="square" rtlCol="0">
            <a:spAutoFit/>
          </a:bodyPr>
          <a:lstStyle/>
          <a:p>
            <a:r>
              <a:rPr lang="en-CA" sz="1400" dirty="0" err="1"/>
              <a:t>Herberts</a:t>
            </a:r>
            <a:r>
              <a:rPr lang="en-CA" sz="1400" dirty="0"/>
              <a:t> and Wyatt, Trends in Cancer 2021</a:t>
            </a:r>
          </a:p>
        </p:txBody>
      </p:sp>
      <p:sp>
        <p:nvSpPr>
          <p:cNvPr id="7" name="Rectangle 6">
            <a:extLst>
              <a:ext uri="{FF2B5EF4-FFF2-40B4-BE49-F238E27FC236}">
                <a16:creationId xmlns:a16="http://schemas.microsoft.com/office/drawing/2014/main" id="{D5ECA109-469C-423D-990D-38D6C11FEAE6}"/>
              </a:ext>
            </a:extLst>
          </p:cNvPr>
          <p:cNvSpPr/>
          <p:nvPr/>
        </p:nvSpPr>
        <p:spPr>
          <a:xfrm>
            <a:off x="1183341" y="2313734"/>
            <a:ext cx="699247" cy="60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F152FC35-695A-430D-8D22-BB498C4A914A}"/>
              </a:ext>
            </a:extLst>
          </p:cNvPr>
          <p:cNvSpPr txBox="1"/>
          <p:nvPr/>
        </p:nvSpPr>
        <p:spPr>
          <a:xfrm>
            <a:off x="4079572" y="1420888"/>
            <a:ext cx="2133600" cy="923330"/>
          </a:xfrm>
          <a:prstGeom prst="rect">
            <a:avLst/>
          </a:prstGeom>
          <a:noFill/>
        </p:spPr>
        <p:txBody>
          <a:bodyPr wrap="square" rtlCol="0">
            <a:spAutoFit/>
          </a:bodyPr>
          <a:lstStyle/>
          <a:p>
            <a:r>
              <a:rPr lang="en-CA" b="1" dirty="0">
                <a:solidFill>
                  <a:srgbClr val="FF0000"/>
                </a:solidFill>
              </a:rPr>
              <a:t>Tumor-informed approaches; highly sensitive</a:t>
            </a:r>
          </a:p>
        </p:txBody>
      </p:sp>
      <p:sp>
        <p:nvSpPr>
          <p:cNvPr id="9" name="TextBox 8">
            <a:extLst>
              <a:ext uri="{FF2B5EF4-FFF2-40B4-BE49-F238E27FC236}">
                <a16:creationId xmlns:a16="http://schemas.microsoft.com/office/drawing/2014/main" id="{50467E19-2BF5-4C9F-B495-77A77A259A73}"/>
              </a:ext>
            </a:extLst>
          </p:cNvPr>
          <p:cNvSpPr txBox="1"/>
          <p:nvPr/>
        </p:nvSpPr>
        <p:spPr>
          <a:xfrm>
            <a:off x="8723289" y="5569544"/>
            <a:ext cx="2133600" cy="1200329"/>
          </a:xfrm>
          <a:prstGeom prst="rect">
            <a:avLst/>
          </a:prstGeom>
          <a:noFill/>
        </p:spPr>
        <p:txBody>
          <a:bodyPr wrap="square" rtlCol="0">
            <a:spAutoFit/>
          </a:bodyPr>
          <a:lstStyle/>
          <a:p>
            <a:r>
              <a:rPr lang="en-CA" b="1" dirty="0">
                <a:solidFill>
                  <a:srgbClr val="FF0000"/>
                </a:solidFill>
              </a:rPr>
              <a:t>Tumor-agnostic approaches; less sensitive </a:t>
            </a:r>
            <a:r>
              <a:rPr lang="en-CA" b="1" u="sng" dirty="0">
                <a:solidFill>
                  <a:srgbClr val="FF0000"/>
                </a:solidFill>
              </a:rPr>
              <a:t>but more comprehensive</a:t>
            </a:r>
          </a:p>
        </p:txBody>
      </p:sp>
      <p:grpSp>
        <p:nvGrpSpPr>
          <p:cNvPr id="12" name="Group 11">
            <a:extLst>
              <a:ext uri="{FF2B5EF4-FFF2-40B4-BE49-F238E27FC236}">
                <a16:creationId xmlns:a16="http://schemas.microsoft.com/office/drawing/2014/main" id="{9CB7B56A-86C9-4536-AC54-D6233932D9F3}"/>
              </a:ext>
            </a:extLst>
          </p:cNvPr>
          <p:cNvGrpSpPr/>
          <p:nvPr/>
        </p:nvGrpSpPr>
        <p:grpSpPr>
          <a:xfrm>
            <a:off x="5111344" y="2079819"/>
            <a:ext cx="636480" cy="1425600"/>
            <a:chOff x="5111344" y="2079819"/>
            <a:chExt cx="636480" cy="1425600"/>
          </a:xfrm>
        </p:grpSpPr>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33F6502-1F99-4AF9-AB3B-7C3871C4EEB2}"/>
                    </a:ext>
                  </a:extLst>
                </p14:cNvPr>
                <p14:cNvContentPartPr/>
                <p14:nvPr/>
              </p14:nvContentPartPr>
              <p14:xfrm>
                <a:off x="5213224" y="2106099"/>
                <a:ext cx="534600" cy="1399320"/>
              </p14:xfrm>
            </p:contentPart>
          </mc:Choice>
          <mc:Fallback xmlns="">
            <p:pic>
              <p:nvPicPr>
                <p:cNvPr id="10" name="Ink 9">
                  <a:extLst>
                    <a:ext uri="{FF2B5EF4-FFF2-40B4-BE49-F238E27FC236}">
                      <a16:creationId xmlns:a16="http://schemas.microsoft.com/office/drawing/2014/main" id="{A33F6502-1F99-4AF9-AB3B-7C3871C4EEB2}"/>
                    </a:ext>
                  </a:extLst>
                </p:cNvPr>
                <p:cNvPicPr/>
                <p:nvPr/>
              </p:nvPicPr>
              <p:blipFill>
                <a:blip r:embed="rId4"/>
                <a:stretch>
                  <a:fillRect/>
                </a:stretch>
              </p:blipFill>
              <p:spPr>
                <a:xfrm>
                  <a:off x="5204224" y="2097099"/>
                  <a:ext cx="552240" cy="141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2458A96B-345A-44D8-A242-F8204987E926}"/>
                    </a:ext>
                  </a:extLst>
                </p14:cNvPr>
                <p14:cNvContentPartPr/>
                <p14:nvPr/>
              </p14:nvContentPartPr>
              <p14:xfrm>
                <a:off x="5111344" y="2079819"/>
                <a:ext cx="106560" cy="312480"/>
              </p14:xfrm>
            </p:contentPart>
          </mc:Choice>
          <mc:Fallback xmlns="">
            <p:pic>
              <p:nvPicPr>
                <p:cNvPr id="11" name="Ink 10">
                  <a:extLst>
                    <a:ext uri="{FF2B5EF4-FFF2-40B4-BE49-F238E27FC236}">
                      <a16:creationId xmlns:a16="http://schemas.microsoft.com/office/drawing/2014/main" id="{2458A96B-345A-44D8-A242-F8204987E926}"/>
                    </a:ext>
                  </a:extLst>
                </p:cNvPr>
                <p:cNvPicPr/>
                <p:nvPr/>
              </p:nvPicPr>
              <p:blipFill>
                <a:blip r:embed="rId6"/>
                <a:stretch>
                  <a:fillRect/>
                </a:stretch>
              </p:blipFill>
              <p:spPr>
                <a:xfrm>
                  <a:off x="5102344" y="2071179"/>
                  <a:ext cx="124200" cy="33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97D5D846-F425-4B39-AA4E-94A8A792A490}"/>
                  </a:ext>
                </a:extLst>
              </p14:cNvPr>
              <p14:cNvContentPartPr/>
              <p14:nvPr/>
            </p14:nvContentPartPr>
            <p14:xfrm>
              <a:off x="6095584" y="4222179"/>
              <a:ext cx="2538720" cy="1347480"/>
            </p14:xfrm>
          </p:contentPart>
        </mc:Choice>
        <mc:Fallback xmlns="">
          <p:pic>
            <p:nvPicPr>
              <p:cNvPr id="13" name="Ink 12">
                <a:extLst>
                  <a:ext uri="{FF2B5EF4-FFF2-40B4-BE49-F238E27FC236}">
                    <a16:creationId xmlns:a16="http://schemas.microsoft.com/office/drawing/2014/main" id="{97D5D846-F425-4B39-AA4E-94A8A792A490}"/>
                  </a:ext>
                </a:extLst>
              </p:cNvPr>
              <p:cNvPicPr/>
              <p:nvPr/>
            </p:nvPicPr>
            <p:blipFill>
              <a:blip r:embed="rId8"/>
              <a:stretch>
                <a:fillRect/>
              </a:stretch>
            </p:blipFill>
            <p:spPr>
              <a:xfrm>
                <a:off x="6086944" y="4213179"/>
                <a:ext cx="2556360" cy="1365120"/>
              </a:xfrm>
              <a:prstGeom prst="rect">
                <a:avLst/>
              </a:prstGeom>
            </p:spPr>
          </p:pic>
        </mc:Fallback>
      </mc:AlternateContent>
    </p:spTree>
    <p:extLst>
      <p:ext uri="{BB962C8B-B14F-4D97-AF65-F5344CB8AC3E}">
        <p14:creationId xmlns:p14="http://schemas.microsoft.com/office/powerpoint/2010/main" val="135308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Limits of detection in selected </a:t>
            </a:r>
            <a:r>
              <a:rPr lang="en-US" b="1" dirty="0" err="1"/>
              <a:t>ctDNA</a:t>
            </a:r>
            <a:r>
              <a:rPr lang="en-US" b="1" dirty="0"/>
              <a:t> assays</a:t>
            </a:r>
          </a:p>
        </p:txBody>
      </p:sp>
      <p:sp>
        <p:nvSpPr>
          <p:cNvPr id="3" name="Content Placeholder 2"/>
          <p:cNvSpPr>
            <a:spLocks noGrp="1"/>
          </p:cNvSpPr>
          <p:nvPr>
            <p:ph idx="1"/>
          </p:nvPr>
        </p:nvSpPr>
        <p:spPr>
          <a:xfrm>
            <a:off x="838200" y="1825624"/>
            <a:ext cx="10515600" cy="4335943"/>
          </a:xfrm>
        </p:spPr>
        <p:txBody>
          <a:bodyPr>
            <a:normAutofit/>
          </a:bodyPr>
          <a:lstStyle/>
          <a:p>
            <a:r>
              <a:rPr lang="en-US" dirty="0"/>
              <a:t>Guardant360 </a:t>
            </a:r>
            <a:r>
              <a:rPr lang="en-US" dirty="0" err="1"/>
              <a:t>CDx</a:t>
            </a:r>
            <a:endParaRPr lang="en-US" dirty="0"/>
          </a:p>
          <a:p>
            <a:pPr lvl="1"/>
            <a:r>
              <a:rPr lang="en-US" dirty="0"/>
              <a:t>BRCA1/2 </a:t>
            </a:r>
            <a:r>
              <a:rPr lang="en-US" dirty="0" err="1"/>
              <a:t>indel</a:t>
            </a:r>
            <a:r>
              <a:rPr lang="en-US" dirty="0"/>
              <a:t> = 0.4 – 2.6% VAF (depending partly on </a:t>
            </a:r>
            <a:r>
              <a:rPr lang="en-US" dirty="0" err="1"/>
              <a:t>cfDNA</a:t>
            </a:r>
            <a:r>
              <a:rPr lang="en-US" dirty="0"/>
              <a:t> input volume)</a:t>
            </a:r>
          </a:p>
          <a:p>
            <a:pPr lvl="1"/>
            <a:r>
              <a:rPr lang="en-US" dirty="0"/>
              <a:t>“Somatic alterations in ATM and CDK12 are not reported by the test as they are excluded from the test's reportable range.”</a:t>
            </a:r>
          </a:p>
          <a:p>
            <a:pPr lvl="1"/>
            <a:r>
              <a:rPr lang="en-US" dirty="0"/>
              <a:t>Does not report copy losses</a:t>
            </a:r>
          </a:p>
          <a:p>
            <a:r>
              <a:rPr lang="en-US" dirty="0" err="1"/>
              <a:t>FoundationOne</a:t>
            </a:r>
            <a:r>
              <a:rPr lang="en-US" dirty="0"/>
              <a:t> Liquid </a:t>
            </a:r>
            <a:r>
              <a:rPr lang="en-US" dirty="0" err="1"/>
              <a:t>CDx</a:t>
            </a:r>
            <a:endParaRPr lang="en-US" dirty="0"/>
          </a:p>
          <a:p>
            <a:pPr lvl="1"/>
            <a:r>
              <a:rPr lang="en-US" dirty="0"/>
              <a:t>BRCA1/2 or ATM </a:t>
            </a:r>
            <a:r>
              <a:rPr lang="en-US" dirty="0" err="1"/>
              <a:t>indel</a:t>
            </a:r>
            <a:r>
              <a:rPr lang="en-US" dirty="0"/>
              <a:t> = 0.36 – 0.51% VAF</a:t>
            </a:r>
          </a:p>
          <a:p>
            <a:pPr lvl="1"/>
            <a:r>
              <a:rPr lang="en-US" dirty="0"/>
              <a:t>BRCA2 copy number loss = </a:t>
            </a:r>
            <a:r>
              <a:rPr lang="en-US" u="sng" dirty="0"/>
              <a:t>48.1%</a:t>
            </a:r>
            <a:r>
              <a:rPr lang="en-US" dirty="0"/>
              <a:t> TF (</a:t>
            </a:r>
            <a:r>
              <a:rPr lang="en-US" dirty="0" err="1"/>
              <a:t>ctDNA</a:t>
            </a:r>
            <a:r>
              <a:rPr lang="en-US" dirty="0"/>
              <a:t> fraction)</a:t>
            </a:r>
          </a:p>
          <a:p>
            <a:pPr lvl="2"/>
            <a:r>
              <a:rPr lang="en-US" dirty="0"/>
              <a:t>Median </a:t>
            </a:r>
            <a:r>
              <a:rPr lang="en-US" dirty="0" err="1"/>
              <a:t>LoD</a:t>
            </a:r>
            <a:r>
              <a:rPr lang="en-US" dirty="0"/>
              <a:t> is 30.4% TF for copy losses across the panel</a:t>
            </a:r>
          </a:p>
        </p:txBody>
      </p:sp>
      <p:sp>
        <p:nvSpPr>
          <p:cNvPr id="4" name="Rectangle 3"/>
          <p:cNvSpPr/>
          <p:nvPr/>
        </p:nvSpPr>
        <p:spPr>
          <a:xfrm>
            <a:off x="164805" y="5877647"/>
            <a:ext cx="11881883" cy="707886"/>
          </a:xfrm>
          <a:prstGeom prst="rect">
            <a:avLst/>
          </a:prstGeom>
        </p:spPr>
        <p:txBody>
          <a:bodyPr wrap="square">
            <a:spAutoFit/>
          </a:bodyPr>
          <a:lstStyle/>
          <a:p>
            <a:r>
              <a:rPr lang="en-US" sz="2000" i="1" dirty="0"/>
              <a:t>Remember: For non-recurrent alterations, </a:t>
            </a:r>
            <a:r>
              <a:rPr lang="en-US" sz="2000" i="1" dirty="0" err="1"/>
              <a:t>LoD</a:t>
            </a:r>
            <a:r>
              <a:rPr lang="en-US" sz="2000" i="1" dirty="0"/>
              <a:t> are rough estimates (at best). Sequence context (e.g. GC-content), mutation/deletion size, aneuploidy, input amount, </a:t>
            </a:r>
            <a:r>
              <a:rPr lang="en-US" sz="2000" i="1" dirty="0" err="1"/>
              <a:t>etc</a:t>
            </a:r>
            <a:r>
              <a:rPr lang="en-US" sz="2000" i="1" dirty="0"/>
              <a:t> – have a big effect</a:t>
            </a:r>
          </a:p>
        </p:txBody>
      </p:sp>
    </p:spTree>
    <p:extLst>
      <p:ext uri="{BB962C8B-B14F-4D97-AF65-F5344CB8AC3E}">
        <p14:creationId xmlns:p14="http://schemas.microsoft.com/office/powerpoint/2010/main" val="3189089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AB65-B3D2-4786-A7E0-A2A1864455FA}"/>
              </a:ext>
            </a:extLst>
          </p:cNvPr>
          <p:cNvSpPr>
            <a:spLocks noGrp="1"/>
          </p:cNvSpPr>
          <p:nvPr>
            <p:ph type="title"/>
          </p:nvPr>
        </p:nvSpPr>
        <p:spPr/>
        <p:txBody>
          <a:bodyPr/>
          <a:lstStyle/>
          <a:p>
            <a:r>
              <a:rPr lang="en-CA" b="1" dirty="0"/>
              <a:t>Mutations are just one mechanism of genomic alteration</a:t>
            </a:r>
          </a:p>
        </p:txBody>
      </p:sp>
      <p:sp>
        <p:nvSpPr>
          <p:cNvPr id="3" name="Content Placeholder 2">
            <a:extLst>
              <a:ext uri="{FF2B5EF4-FFF2-40B4-BE49-F238E27FC236}">
                <a16:creationId xmlns:a16="http://schemas.microsoft.com/office/drawing/2014/main" id="{87260898-26B4-45B5-B558-CC4116238EFD}"/>
              </a:ext>
            </a:extLst>
          </p:cNvPr>
          <p:cNvSpPr>
            <a:spLocks noGrp="1"/>
          </p:cNvSpPr>
          <p:nvPr>
            <p:ph idx="1"/>
          </p:nvPr>
        </p:nvSpPr>
        <p:spPr>
          <a:xfrm>
            <a:off x="838200" y="1825625"/>
            <a:ext cx="10842812" cy="4667250"/>
          </a:xfrm>
        </p:spPr>
        <p:txBody>
          <a:bodyPr>
            <a:normAutofit lnSpcReduction="10000"/>
          </a:bodyPr>
          <a:lstStyle/>
          <a:p>
            <a:r>
              <a:rPr lang="en-CA" dirty="0"/>
              <a:t>Some tests will report a tumor suppressor gene mutation but not a heterozygous (monoallelic) deletion</a:t>
            </a:r>
          </a:p>
          <a:p>
            <a:endParaRPr lang="en-CA" dirty="0"/>
          </a:p>
          <a:p>
            <a:endParaRPr lang="en-CA" dirty="0"/>
          </a:p>
          <a:p>
            <a:endParaRPr lang="en-CA" dirty="0"/>
          </a:p>
          <a:p>
            <a:endParaRPr lang="en-CA" dirty="0"/>
          </a:p>
          <a:p>
            <a:endParaRPr lang="en-CA" dirty="0"/>
          </a:p>
          <a:p>
            <a:endParaRPr lang="en-CA" dirty="0"/>
          </a:p>
          <a:p>
            <a:r>
              <a:rPr lang="en-CA" dirty="0"/>
              <a:t>Key cancer tumor suppressor genes </a:t>
            </a:r>
            <a:r>
              <a:rPr lang="en-CA" i="1" dirty="0"/>
              <a:t>RB1</a:t>
            </a:r>
            <a:r>
              <a:rPr lang="en-CA" dirty="0"/>
              <a:t>, </a:t>
            </a:r>
            <a:r>
              <a:rPr lang="en-CA" i="1" dirty="0"/>
              <a:t>TP53</a:t>
            </a:r>
            <a:r>
              <a:rPr lang="en-CA" dirty="0"/>
              <a:t>, </a:t>
            </a:r>
            <a:r>
              <a:rPr lang="en-CA" i="1" dirty="0"/>
              <a:t>CDKN2A</a:t>
            </a:r>
            <a:r>
              <a:rPr lang="en-CA" dirty="0"/>
              <a:t>, </a:t>
            </a:r>
            <a:r>
              <a:rPr lang="en-CA" i="1" dirty="0"/>
              <a:t>PTEN</a:t>
            </a:r>
            <a:r>
              <a:rPr lang="en-CA" dirty="0"/>
              <a:t> can be disrupted by </a:t>
            </a:r>
            <a:r>
              <a:rPr lang="en-CA" u="sng" dirty="0"/>
              <a:t>single copy losses</a:t>
            </a:r>
            <a:r>
              <a:rPr lang="en-CA" dirty="0"/>
              <a:t> or complex </a:t>
            </a:r>
            <a:r>
              <a:rPr lang="en-CA" u="sng" dirty="0"/>
              <a:t>structural rearrangements</a:t>
            </a:r>
          </a:p>
        </p:txBody>
      </p:sp>
      <p:grpSp>
        <p:nvGrpSpPr>
          <p:cNvPr id="10" name="Group 9">
            <a:extLst>
              <a:ext uri="{FF2B5EF4-FFF2-40B4-BE49-F238E27FC236}">
                <a16:creationId xmlns:a16="http://schemas.microsoft.com/office/drawing/2014/main" id="{EFD0231D-73FF-4B60-A9E6-690A1348B705}"/>
              </a:ext>
            </a:extLst>
          </p:cNvPr>
          <p:cNvGrpSpPr/>
          <p:nvPr/>
        </p:nvGrpSpPr>
        <p:grpSpPr>
          <a:xfrm>
            <a:off x="4068946" y="3005818"/>
            <a:ext cx="3770393" cy="2254874"/>
            <a:chOff x="1218167" y="3634938"/>
            <a:chExt cx="3770393" cy="2254874"/>
          </a:xfrm>
        </p:grpSpPr>
        <p:pic>
          <p:nvPicPr>
            <p:cNvPr id="5" name="Picture 4">
              <a:extLst>
                <a:ext uri="{FF2B5EF4-FFF2-40B4-BE49-F238E27FC236}">
                  <a16:creationId xmlns:a16="http://schemas.microsoft.com/office/drawing/2014/main" id="{88A62E6B-FB13-46DC-9E2B-FC468A57924A}"/>
                </a:ext>
              </a:extLst>
            </p:cNvPr>
            <p:cNvPicPr>
              <a:picLocks noChangeAspect="1"/>
            </p:cNvPicPr>
            <p:nvPr/>
          </p:nvPicPr>
          <p:blipFill rotWithShape="1">
            <a:blip r:embed="rId2"/>
            <a:srcRect t="4265" r="16709"/>
            <a:stretch/>
          </p:blipFill>
          <p:spPr>
            <a:xfrm>
              <a:off x="1218167" y="3634938"/>
              <a:ext cx="3724673" cy="2254874"/>
            </a:xfrm>
            <a:prstGeom prst="rect">
              <a:avLst/>
            </a:prstGeom>
          </p:spPr>
        </p:pic>
        <p:pic>
          <p:nvPicPr>
            <p:cNvPr id="6" name="Picture 5">
              <a:extLst>
                <a:ext uri="{FF2B5EF4-FFF2-40B4-BE49-F238E27FC236}">
                  <a16:creationId xmlns:a16="http://schemas.microsoft.com/office/drawing/2014/main" id="{7040854A-D4EA-4670-B314-8D7D353BE6B0}"/>
                </a:ext>
              </a:extLst>
            </p:cNvPr>
            <p:cNvPicPr>
              <a:picLocks noChangeAspect="1"/>
            </p:cNvPicPr>
            <p:nvPr/>
          </p:nvPicPr>
          <p:blipFill rotWithShape="1">
            <a:blip r:embed="rId2"/>
            <a:srcRect l="8018" t="4477" r="85513" b="60607"/>
            <a:stretch/>
          </p:blipFill>
          <p:spPr>
            <a:xfrm>
              <a:off x="4455459" y="3634938"/>
              <a:ext cx="289261" cy="822361"/>
            </a:xfrm>
            <a:prstGeom prst="rect">
              <a:avLst/>
            </a:prstGeom>
          </p:spPr>
        </p:pic>
        <p:sp>
          <p:nvSpPr>
            <p:cNvPr id="7" name="Rectangle 6">
              <a:extLst>
                <a:ext uri="{FF2B5EF4-FFF2-40B4-BE49-F238E27FC236}">
                  <a16:creationId xmlns:a16="http://schemas.microsoft.com/office/drawing/2014/main" id="{710828B4-EFF9-4ACD-9386-05C65E516E99}"/>
                </a:ext>
              </a:extLst>
            </p:cNvPr>
            <p:cNvSpPr/>
            <p:nvPr/>
          </p:nvSpPr>
          <p:spPr>
            <a:xfrm>
              <a:off x="4744720" y="3997960"/>
              <a:ext cx="243840" cy="42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31A7028D-2272-41C9-970B-47CAEEF9FF4F}"/>
                </a:ext>
              </a:extLst>
            </p:cNvPr>
            <p:cNvSpPr/>
            <p:nvPr/>
          </p:nvSpPr>
          <p:spPr>
            <a:xfrm>
              <a:off x="2219960" y="3677920"/>
              <a:ext cx="1112520" cy="421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BB5CEEA-2802-4659-B619-49B7E444ADAF}"/>
                </a:ext>
              </a:extLst>
            </p:cNvPr>
            <p:cNvSpPr/>
            <p:nvPr/>
          </p:nvSpPr>
          <p:spPr>
            <a:xfrm>
              <a:off x="2397760" y="4457298"/>
              <a:ext cx="1112520" cy="52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a:extLst>
              <a:ext uri="{FF2B5EF4-FFF2-40B4-BE49-F238E27FC236}">
                <a16:creationId xmlns:a16="http://schemas.microsoft.com/office/drawing/2014/main" id="{7118DF3C-F0BA-4BDF-A290-33AD356BEA26}"/>
              </a:ext>
            </a:extLst>
          </p:cNvPr>
          <p:cNvSpPr txBox="1"/>
          <p:nvPr/>
        </p:nvSpPr>
        <p:spPr>
          <a:xfrm>
            <a:off x="5237184" y="2962836"/>
            <a:ext cx="1123875" cy="369332"/>
          </a:xfrm>
          <a:prstGeom prst="rect">
            <a:avLst/>
          </a:prstGeom>
          <a:noFill/>
        </p:spPr>
        <p:txBody>
          <a:bodyPr wrap="square" rtlCol="0">
            <a:spAutoFit/>
          </a:bodyPr>
          <a:lstStyle/>
          <a:p>
            <a:r>
              <a:rPr lang="en-CA" dirty="0"/>
              <a:t>mutation</a:t>
            </a:r>
          </a:p>
        </p:txBody>
      </p:sp>
      <p:sp>
        <p:nvSpPr>
          <p:cNvPr id="12" name="TextBox 11">
            <a:extLst>
              <a:ext uri="{FF2B5EF4-FFF2-40B4-BE49-F238E27FC236}">
                <a16:creationId xmlns:a16="http://schemas.microsoft.com/office/drawing/2014/main" id="{4DE2E7F4-D099-4641-969C-500DA3091B44}"/>
              </a:ext>
            </a:extLst>
          </p:cNvPr>
          <p:cNvSpPr txBox="1"/>
          <p:nvPr/>
        </p:nvSpPr>
        <p:spPr>
          <a:xfrm>
            <a:off x="5709773" y="3854709"/>
            <a:ext cx="1123875" cy="646331"/>
          </a:xfrm>
          <a:prstGeom prst="rect">
            <a:avLst/>
          </a:prstGeom>
          <a:noFill/>
        </p:spPr>
        <p:txBody>
          <a:bodyPr wrap="square" rtlCol="0">
            <a:spAutoFit/>
          </a:bodyPr>
          <a:lstStyle/>
          <a:p>
            <a:r>
              <a:rPr lang="en-CA" dirty="0"/>
              <a:t>Copy loss (deletion)</a:t>
            </a:r>
          </a:p>
        </p:txBody>
      </p:sp>
      <p:cxnSp>
        <p:nvCxnSpPr>
          <p:cNvPr id="14" name="Straight Arrow Connector 13">
            <a:extLst>
              <a:ext uri="{FF2B5EF4-FFF2-40B4-BE49-F238E27FC236}">
                <a16:creationId xmlns:a16="http://schemas.microsoft.com/office/drawing/2014/main" id="{237DC723-4A38-4624-8A00-A54BD29CDB14}"/>
              </a:ext>
            </a:extLst>
          </p:cNvPr>
          <p:cNvCxnSpPr/>
          <p:nvPr/>
        </p:nvCxnSpPr>
        <p:spPr>
          <a:xfrm flipH="1">
            <a:off x="5248539" y="3416998"/>
            <a:ext cx="273722" cy="115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3AB7F8-DA7A-4A5B-BE91-579561E6D39A}"/>
              </a:ext>
            </a:extLst>
          </p:cNvPr>
          <p:cNvCxnSpPr>
            <a:cxnSpLocks/>
          </p:cNvCxnSpPr>
          <p:nvPr/>
        </p:nvCxnSpPr>
        <p:spPr>
          <a:xfrm flipV="1">
            <a:off x="6650320" y="3578112"/>
            <a:ext cx="345141" cy="261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17C582-4834-465C-B357-DDA98BA2FE96}"/>
              </a:ext>
            </a:extLst>
          </p:cNvPr>
          <p:cNvSpPr txBox="1"/>
          <p:nvPr/>
        </p:nvSpPr>
        <p:spPr>
          <a:xfrm>
            <a:off x="64289" y="6492875"/>
            <a:ext cx="4258493" cy="307777"/>
          </a:xfrm>
          <a:prstGeom prst="rect">
            <a:avLst/>
          </a:prstGeom>
          <a:noFill/>
        </p:spPr>
        <p:txBody>
          <a:bodyPr wrap="square" rtlCol="0">
            <a:spAutoFit/>
          </a:bodyPr>
          <a:lstStyle/>
          <a:p>
            <a:r>
              <a:rPr lang="en-CA" sz="1400" dirty="0" err="1"/>
              <a:t>Herberts</a:t>
            </a:r>
            <a:r>
              <a:rPr lang="en-CA" sz="1400" dirty="0"/>
              <a:t> and Wyatt, Trends in Cancer 2021</a:t>
            </a:r>
          </a:p>
        </p:txBody>
      </p:sp>
    </p:spTree>
    <p:extLst>
      <p:ext uri="{BB962C8B-B14F-4D97-AF65-F5344CB8AC3E}">
        <p14:creationId xmlns:p14="http://schemas.microsoft.com/office/powerpoint/2010/main" val="25435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4E51-7696-46E7-9D8E-A2A3A145857F}"/>
              </a:ext>
            </a:extLst>
          </p:cNvPr>
          <p:cNvSpPr>
            <a:spLocks noGrp="1"/>
          </p:cNvSpPr>
          <p:nvPr>
            <p:ph type="title"/>
          </p:nvPr>
        </p:nvSpPr>
        <p:spPr/>
        <p:txBody>
          <a:bodyPr/>
          <a:lstStyle/>
          <a:p>
            <a:r>
              <a:rPr lang="en-CA" b="1" dirty="0"/>
              <a:t>Gene amplification is not a binary variable</a:t>
            </a:r>
          </a:p>
        </p:txBody>
      </p:sp>
      <p:sp>
        <p:nvSpPr>
          <p:cNvPr id="3" name="Content Placeholder 2">
            <a:extLst>
              <a:ext uri="{FF2B5EF4-FFF2-40B4-BE49-F238E27FC236}">
                <a16:creationId xmlns:a16="http://schemas.microsoft.com/office/drawing/2014/main" id="{41F018B0-DECA-4E5E-A3D5-10AB2D8640A9}"/>
              </a:ext>
            </a:extLst>
          </p:cNvPr>
          <p:cNvSpPr>
            <a:spLocks noGrp="1"/>
          </p:cNvSpPr>
          <p:nvPr>
            <p:ph idx="1"/>
          </p:nvPr>
        </p:nvSpPr>
        <p:spPr/>
        <p:txBody>
          <a:bodyPr/>
          <a:lstStyle/>
          <a:p>
            <a:r>
              <a:rPr lang="en-CA" dirty="0"/>
              <a:t>Copy number gain is a continuous spectrum from low to high</a:t>
            </a:r>
          </a:p>
          <a:p>
            <a:r>
              <a:rPr lang="en-CA" dirty="0"/>
              <a:t>Absolute copy number can be biologically relevant</a:t>
            </a:r>
          </a:p>
        </p:txBody>
      </p:sp>
      <p:pic>
        <p:nvPicPr>
          <p:cNvPr id="5" name="Picture 4">
            <a:extLst>
              <a:ext uri="{FF2B5EF4-FFF2-40B4-BE49-F238E27FC236}">
                <a16:creationId xmlns:a16="http://schemas.microsoft.com/office/drawing/2014/main" id="{8EC218F7-6477-4D93-99D5-9322F3D21BA0}"/>
              </a:ext>
            </a:extLst>
          </p:cNvPr>
          <p:cNvPicPr>
            <a:picLocks noChangeAspect="1"/>
          </p:cNvPicPr>
          <p:nvPr/>
        </p:nvPicPr>
        <p:blipFill>
          <a:blip r:embed="rId2"/>
          <a:stretch>
            <a:fillRect/>
          </a:stretch>
        </p:blipFill>
        <p:spPr>
          <a:xfrm>
            <a:off x="632694" y="3075098"/>
            <a:ext cx="4258493" cy="3101865"/>
          </a:xfrm>
          <a:prstGeom prst="rect">
            <a:avLst/>
          </a:prstGeom>
        </p:spPr>
      </p:pic>
      <p:sp>
        <p:nvSpPr>
          <p:cNvPr id="6" name="TextBox 5">
            <a:extLst>
              <a:ext uri="{FF2B5EF4-FFF2-40B4-BE49-F238E27FC236}">
                <a16:creationId xmlns:a16="http://schemas.microsoft.com/office/drawing/2014/main" id="{EFF603D2-19A1-4F82-BD8C-580BF0295E7A}"/>
              </a:ext>
            </a:extLst>
          </p:cNvPr>
          <p:cNvSpPr txBox="1"/>
          <p:nvPr/>
        </p:nvSpPr>
        <p:spPr>
          <a:xfrm>
            <a:off x="64289" y="6492875"/>
            <a:ext cx="4258493" cy="307777"/>
          </a:xfrm>
          <a:prstGeom prst="rect">
            <a:avLst/>
          </a:prstGeom>
          <a:noFill/>
        </p:spPr>
        <p:txBody>
          <a:bodyPr wrap="square" rtlCol="0">
            <a:spAutoFit/>
          </a:bodyPr>
          <a:lstStyle/>
          <a:p>
            <a:r>
              <a:rPr lang="en-CA" sz="1400" dirty="0" err="1"/>
              <a:t>Vandekerkhove</a:t>
            </a:r>
            <a:r>
              <a:rPr lang="en-CA" sz="1400" dirty="0"/>
              <a:t> </a:t>
            </a:r>
            <a:r>
              <a:rPr lang="en-CA" sz="1400" i="1" dirty="0"/>
              <a:t>et al</a:t>
            </a:r>
            <a:r>
              <a:rPr lang="en-CA" sz="1400" dirty="0"/>
              <a:t>., Nature Comms 2021</a:t>
            </a:r>
          </a:p>
        </p:txBody>
      </p:sp>
      <p:sp>
        <p:nvSpPr>
          <p:cNvPr id="7" name="TextBox 6">
            <a:extLst>
              <a:ext uri="{FF2B5EF4-FFF2-40B4-BE49-F238E27FC236}">
                <a16:creationId xmlns:a16="http://schemas.microsoft.com/office/drawing/2014/main" id="{FB6B1DF4-71E5-440D-80F4-E84697499F89}"/>
              </a:ext>
            </a:extLst>
          </p:cNvPr>
          <p:cNvSpPr txBox="1"/>
          <p:nvPr/>
        </p:nvSpPr>
        <p:spPr>
          <a:xfrm>
            <a:off x="5096693" y="3836894"/>
            <a:ext cx="3801035" cy="646331"/>
          </a:xfrm>
          <a:prstGeom prst="rect">
            <a:avLst/>
          </a:prstGeom>
          <a:noFill/>
        </p:spPr>
        <p:txBody>
          <a:bodyPr wrap="square" rtlCol="0">
            <a:spAutoFit/>
          </a:bodyPr>
          <a:lstStyle/>
          <a:p>
            <a:r>
              <a:rPr lang="en-CA" dirty="0">
                <a:solidFill>
                  <a:srgbClr val="FF0000"/>
                </a:solidFill>
              </a:rPr>
              <a:t>Should tests report a 50 copy gain of </a:t>
            </a:r>
            <a:r>
              <a:rPr lang="en-CA" i="1" dirty="0">
                <a:solidFill>
                  <a:srgbClr val="FF0000"/>
                </a:solidFill>
              </a:rPr>
              <a:t>ERBB2</a:t>
            </a:r>
            <a:r>
              <a:rPr lang="en-CA" dirty="0">
                <a:solidFill>
                  <a:srgbClr val="FF0000"/>
                </a:solidFill>
              </a:rPr>
              <a:t> equivalent to a 5 copy gain?</a:t>
            </a:r>
          </a:p>
        </p:txBody>
      </p:sp>
      <p:grpSp>
        <p:nvGrpSpPr>
          <p:cNvPr id="33" name="Group 32">
            <a:extLst>
              <a:ext uri="{FF2B5EF4-FFF2-40B4-BE49-F238E27FC236}">
                <a16:creationId xmlns:a16="http://schemas.microsoft.com/office/drawing/2014/main" id="{8F015679-3111-4221-8201-304F42EE89EA}"/>
              </a:ext>
            </a:extLst>
          </p:cNvPr>
          <p:cNvGrpSpPr/>
          <p:nvPr/>
        </p:nvGrpSpPr>
        <p:grpSpPr>
          <a:xfrm>
            <a:off x="3272104" y="3684339"/>
            <a:ext cx="467280" cy="195840"/>
            <a:chOff x="3272104" y="3684339"/>
            <a:chExt cx="467280" cy="195840"/>
          </a:xfrm>
        </p:grpSpPr>
        <mc:AlternateContent xmlns:mc="http://schemas.openxmlformats.org/markup-compatibility/2006" xmlns:p14="http://schemas.microsoft.com/office/powerpoint/2010/main">
          <mc:Choice Requires="p14">
            <p:contentPart p14:bwMode="auto" r:id="rId3">
              <p14:nvContentPartPr>
                <p14:cNvPr id="29" name="Ink 28">
                  <a:extLst>
                    <a:ext uri="{FF2B5EF4-FFF2-40B4-BE49-F238E27FC236}">
                      <a16:creationId xmlns:a16="http://schemas.microsoft.com/office/drawing/2014/main" id="{6BE9B960-0A57-44B8-B378-2DB34FB19460}"/>
                    </a:ext>
                  </a:extLst>
                </p14:cNvPr>
                <p14:cNvContentPartPr/>
                <p14:nvPr/>
              </p14:nvContentPartPr>
              <p14:xfrm>
                <a:off x="3272104" y="3737979"/>
                <a:ext cx="467280" cy="142200"/>
              </p14:xfrm>
            </p:contentPart>
          </mc:Choice>
          <mc:Fallback xmlns="">
            <p:pic>
              <p:nvPicPr>
                <p:cNvPr id="29" name="Ink 28">
                  <a:extLst>
                    <a:ext uri="{FF2B5EF4-FFF2-40B4-BE49-F238E27FC236}">
                      <a16:creationId xmlns:a16="http://schemas.microsoft.com/office/drawing/2014/main" id="{6BE9B960-0A57-44B8-B378-2DB34FB19460}"/>
                    </a:ext>
                  </a:extLst>
                </p:cNvPr>
                <p:cNvPicPr/>
                <p:nvPr/>
              </p:nvPicPr>
              <p:blipFill>
                <a:blip r:embed="rId4"/>
                <a:stretch>
                  <a:fillRect/>
                </a:stretch>
              </p:blipFill>
              <p:spPr>
                <a:xfrm>
                  <a:off x="3263104" y="3728979"/>
                  <a:ext cx="484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1E155AAC-527B-4552-9CF1-1B52FA647437}"/>
                    </a:ext>
                  </a:extLst>
                </p14:cNvPr>
                <p14:cNvContentPartPr/>
                <p14:nvPr/>
              </p14:nvContentPartPr>
              <p14:xfrm>
                <a:off x="3272104" y="3684339"/>
                <a:ext cx="160560" cy="28080"/>
              </p14:xfrm>
            </p:contentPart>
          </mc:Choice>
          <mc:Fallback xmlns="">
            <p:pic>
              <p:nvPicPr>
                <p:cNvPr id="30" name="Ink 29">
                  <a:extLst>
                    <a:ext uri="{FF2B5EF4-FFF2-40B4-BE49-F238E27FC236}">
                      <a16:creationId xmlns:a16="http://schemas.microsoft.com/office/drawing/2014/main" id="{1E155AAC-527B-4552-9CF1-1B52FA647437}"/>
                    </a:ext>
                  </a:extLst>
                </p:cNvPr>
                <p:cNvPicPr/>
                <p:nvPr/>
              </p:nvPicPr>
              <p:blipFill>
                <a:blip r:embed="rId6"/>
                <a:stretch>
                  <a:fillRect/>
                </a:stretch>
              </p:blipFill>
              <p:spPr>
                <a:xfrm>
                  <a:off x="3263104" y="3675339"/>
                  <a:ext cx="178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C6BF8B90-CE85-4930-9235-C099609A5A7C}"/>
                    </a:ext>
                  </a:extLst>
                </p14:cNvPr>
                <p14:cNvContentPartPr/>
                <p14:nvPr/>
              </p14:nvContentPartPr>
              <p14:xfrm>
                <a:off x="3280744" y="3720339"/>
                <a:ext cx="40320" cy="158400"/>
              </p14:xfrm>
            </p:contentPart>
          </mc:Choice>
          <mc:Fallback xmlns="">
            <p:pic>
              <p:nvPicPr>
                <p:cNvPr id="32" name="Ink 31">
                  <a:extLst>
                    <a:ext uri="{FF2B5EF4-FFF2-40B4-BE49-F238E27FC236}">
                      <a16:creationId xmlns:a16="http://schemas.microsoft.com/office/drawing/2014/main" id="{C6BF8B90-CE85-4930-9235-C099609A5A7C}"/>
                    </a:ext>
                  </a:extLst>
                </p:cNvPr>
                <p:cNvPicPr/>
                <p:nvPr/>
              </p:nvPicPr>
              <p:blipFill>
                <a:blip r:embed="rId8"/>
                <a:stretch>
                  <a:fillRect/>
                </a:stretch>
              </p:blipFill>
              <p:spPr>
                <a:xfrm>
                  <a:off x="3272104" y="3711339"/>
                  <a:ext cx="57960" cy="176040"/>
                </a:xfrm>
                <a:prstGeom prst="rect">
                  <a:avLst/>
                </a:prstGeom>
              </p:spPr>
            </p:pic>
          </mc:Fallback>
        </mc:AlternateContent>
      </p:grpSp>
      <p:grpSp>
        <p:nvGrpSpPr>
          <p:cNvPr id="37" name="Group 36">
            <a:extLst>
              <a:ext uri="{FF2B5EF4-FFF2-40B4-BE49-F238E27FC236}">
                <a16:creationId xmlns:a16="http://schemas.microsoft.com/office/drawing/2014/main" id="{A5A416E7-2150-4312-945C-05F9DE514437}"/>
              </a:ext>
            </a:extLst>
          </p:cNvPr>
          <p:cNvGrpSpPr/>
          <p:nvPr/>
        </p:nvGrpSpPr>
        <p:grpSpPr>
          <a:xfrm>
            <a:off x="2690704" y="4254219"/>
            <a:ext cx="264960" cy="380880"/>
            <a:chOff x="2690704" y="4254219"/>
            <a:chExt cx="264960" cy="380880"/>
          </a:xfrm>
        </p:grpSpPr>
        <mc:AlternateContent xmlns:mc="http://schemas.openxmlformats.org/markup-compatibility/2006" xmlns:p14="http://schemas.microsoft.com/office/powerpoint/2010/main">
          <mc:Choice Requires="p14">
            <p:contentPart p14:bwMode="auto" r:id="rId9">
              <p14:nvContentPartPr>
                <p14:cNvPr id="34" name="Ink 33">
                  <a:extLst>
                    <a:ext uri="{FF2B5EF4-FFF2-40B4-BE49-F238E27FC236}">
                      <a16:creationId xmlns:a16="http://schemas.microsoft.com/office/drawing/2014/main" id="{71227EEF-7CAC-4086-BBCF-A522542FB3B8}"/>
                    </a:ext>
                  </a:extLst>
                </p14:cNvPr>
                <p14:cNvContentPartPr/>
                <p14:nvPr/>
              </p14:nvContentPartPr>
              <p14:xfrm>
                <a:off x="2693944" y="4254219"/>
                <a:ext cx="174960" cy="380520"/>
              </p14:xfrm>
            </p:contentPart>
          </mc:Choice>
          <mc:Fallback xmlns="">
            <p:pic>
              <p:nvPicPr>
                <p:cNvPr id="34" name="Ink 33">
                  <a:extLst>
                    <a:ext uri="{FF2B5EF4-FFF2-40B4-BE49-F238E27FC236}">
                      <a16:creationId xmlns:a16="http://schemas.microsoft.com/office/drawing/2014/main" id="{71227EEF-7CAC-4086-BBCF-A522542FB3B8}"/>
                    </a:ext>
                  </a:extLst>
                </p:cNvPr>
                <p:cNvPicPr/>
                <p:nvPr/>
              </p:nvPicPr>
              <p:blipFill>
                <a:blip r:embed="rId10"/>
                <a:stretch>
                  <a:fillRect/>
                </a:stretch>
              </p:blipFill>
              <p:spPr>
                <a:xfrm>
                  <a:off x="2684944" y="4245579"/>
                  <a:ext cx="1926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4">
                  <a:extLst>
                    <a:ext uri="{FF2B5EF4-FFF2-40B4-BE49-F238E27FC236}">
                      <a16:creationId xmlns:a16="http://schemas.microsoft.com/office/drawing/2014/main" id="{B227B4CD-0F1F-4B71-A94C-12EEF80A55B5}"/>
                    </a:ext>
                  </a:extLst>
                </p14:cNvPr>
                <p14:cNvContentPartPr/>
                <p14:nvPr/>
              </p14:nvContentPartPr>
              <p14:xfrm>
                <a:off x="2886544" y="4471299"/>
                <a:ext cx="69120" cy="163800"/>
              </p14:xfrm>
            </p:contentPart>
          </mc:Choice>
          <mc:Fallback xmlns="">
            <p:pic>
              <p:nvPicPr>
                <p:cNvPr id="35" name="Ink 34">
                  <a:extLst>
                    <a:ext uri="{FF2B5EF4-FFF2-40B4-BE49-F238E27FC236}">
                      <a16:creationId xmlns:a16="http://schemas.microsoft.com/office/drawing/2014/main" id="{B227B4CD-0F1F-4B71-A94C-12EEF80A55B5}"/>
                    </a:ext>
                  </a:extLst>
                </p:cNvPr>
                <p:cNvPicPr/>
                <p:nvPr/>
              </p:nvPicPr>
              <p:blipFill>
                <a:blip r:embed="rId12"/>
                <a:stretch>
                  <a:fillRect/>
                </a:stretch>
              </p:blipFill>
              <p:spPr>
                <a:xfrm>
                  <a:off x="2877904" y="4462299"/>
                  <a:ext cx="86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a:extLst>
                    <a:ext uri="{FF2B5EF4-FFF2-40B4-BE49-F238E27FC236}">
                      <a16:creationId xmlns:a16="http://schemas.microsoft.com/office/drawing/2014/main" id="{183F4CB3-0196-42A8-9866-7E433CDDBBA3}"/>
                    </a:ext>
                  </a:extLst>
                </p14:cNvPr>
                <p14:cNvContentPartPr/>
                <p14:nvPr/>
              </p14:nvContentPartPr>
              <p14:xfrm>
                <a:off x="2690704" y="4574979"/>
                <a:ext cx="187200" cy="60120"/>
              </p14:xfrm>
            </p:contentPart>
          </mc:Choice>
          <mc:Fallback xmlns="">
            <p:pic>
              <p:nvPicPr>
                <p:cNvPr id="36" name="Ink 35">
                  <a:extLst>
                    <a:ext uri="{FF2B5EF4-FFF2-40B4-BE49-F238E27FC236}">
                      <a16:creationId xmlns:a16="http://schemas.microsoft.com/office/drawing/2014/main" id="{183F4CB3-0196-42A8-9866-7E433CDDBBA3}"/>
                    </a:ext>
                  </a:extLst>
                </p:cNvPr>
                <p:cNvPicPr/>
                <p:nvPr/>
              </p:nvPicPr>
              <p:blipFill>
                <a:blip r:embed="rId14"/>
                <a:stretch>
                  <a:fillRect/>
                </a:stretch>
              </p:blipFill>
              <p:spPr>
                <a:xfrm>
                  <a:off x="2682064" y="4565979"/>
                  <a:ext cx="204840" cy="77760"/>
                </a:xfrm>
                <a:prstGeom prst="rect">
                  <a:avLst/>
                </a:prstGeom>
              </p:spPr>
            </p:pic>
          </mc:Fallback>
        </mc:AlternateContent>
      </p:grpSp>
      <p:sp>
        <p:nvSpPr>
          <p:cNvPr id="38" name="TextBox 37">
            <a:extLst>
              <a:ext uri="{FF2B5EF4-FFF2-40B4-BE49-F238E27FC236}">
                <a16:creationId xmlns:a16="http://schemas.microsoft.com/office/drawing/2014/main" id="{119EF496-2424-4C37-B167-1742C3510FB1}"/>
              </a:ext>
            </a:extLst>
          </p:cNvPr>
          <p:cNvSpPr txBox="1"/>
          <p:nvPr/>
        </p:nvSpPr>
        <p:spPr>
          <a:xfrm>
            <a:off x="2761940" y="3352786"/>
            <a:ext cx="436582" cy="369332"/>
          </a:xfrm>
          <a:prstGeom prst="rect">
            <a:avLst/>
          </a:prstGeom>
          <a:noFill/>
        </p:spPr>
        <p:txBody>
          <a:bodyPr wrap="square" rtlCol="0">
            <a:spAutoFit/>
          </a:bodyPr>
          <a:lstStyle/>
          <a:p>
            <a:r>
              <a:rPr lang="en-CA" dirty="0"/>
              <a:t>50</a:t>
            </a:r>
          </a:p>
        </p:txBody>
      </p:sp>
      <p:sp>
        <p:nvSpPr>
          <p:cNvPr id="39" name="TextBox 38">
            <a:extLst>
              <a:ext uri="{FF2B5EF4-FFF2-40B4-BE49-F238E27FC236}">
                <a16:creationId xmlns:a16="http://schemas.microsoft.com/office/drawing/2014/main" id="{83772EA1-5316-48F7-9264-2BBDFDA9E42E}"/>
              </a:ext>
            </a:extLst>
          </p:cNvPr>
          <p:cNvSpPr txBox="1"/>
          <p:nvPr/>
        </p:nvSpPr>
        <p:spPr>
          <a:xfrm>
            <a:off x="2886544" y="4473133"/>
            <a:ext cx="436582" cy="369332"/>
          </a:xfrm>
          <a:prstGeom prst="rect">
            <a:avLst/>
          </a:prstGeom>
          <a:noFill/>
        </p:spPr>
        <p:txBody>
          <a:bodyPr wrap="square" rtlCol="0">
            <a:spAutoFit/>
          </a:bodyPr>
          <a:lstStyle/>
          <a:p>
            <a:r>
              <a:rPr lang="en-CA" dirty="0"/>
              <a:t>5</a:t>
            </a:r>
          </a:p>
        </p:txBody>
      </p:sp>
    </p:spTree>
    <p:extLst>
      <p:ext uri="{BB962C8B-B14F-4D97-AF65-F5344CB8AC3E}">
        <p14:creationId xmlns:p14="http://schemas.microsoft.com/office/powerpoint/2010/main" val="228624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2F20-F38A-4052-8150-154D35E9EA90}"/>
              </a:ext>
            </a:extLst>
          </p:cNvPr>
          <p:cNvSpPr>
            <a:spLocks noGrp="1"/>
          </p:cNvSpPr>
          <p:nvPr>
            <p:ph type="title"/>
          </p:nvPr>
        </p:nvSpPr>
        <p:spPr/>
        <p:txBody>
          <a:bodyPr/>
          <a:lstStyle/>
          <a:p>
            <a:r>
              <a:rPr lang="en-CA" b="1" dirty="0"/>
              <a:t>Considerations for broad panel approaches</a:t>
            </a:r>
          </a:p>
        </p:txBody>
      </p:sp>
      <p:sp>
        <p:nvSpPr>
          <p:cNvPr id="3" name="Content Placeholder 2">
            <a:extLst>
              <a:ext uri="{FF2B5EF4-FFF2-40B4-BE49-F238E27FC236}">
                <a16:creationId xmlns:a16="http://schemas.microsoft.com/office/drawing/2014/main" id="{59670CE4-621C-4174-9B8D-89DBBC5746F0}"/>
              </a:ext>
            </a:extLst>
          </p:cNvPr>
          <p:cNvSpPr>
            <a:spLocks noGrp="1"/>
          </p:cNvSpPr>
          <p:nvPr>
            <p:ph idx="1"/>
          </p:nvPr>
        </p:nvSpPr>
        <p:spPr/>
        <p:txBody>
          <a:bodyPr>
            <a:normAutofit fontScale="92500" lnSpcReduction="10000"/>
          </a:bodyPr>
          <a:lstStyle/>
          <a:p>
            <a:r>
              <a:rPr lang="en-CA" dirty="0"/>
              <a:t>Inclusion of rarely altered genes / pathways</a:t>
            </a:r>
          </a:p>
          <a:p>
            <a:r>
              <a:rPr lang="en-CA" dirty="0"/>
              <a:t>Non-coding regions (introns, flanking regions)</a:t>
            </a:r>
          </a:p>
          <a:p>
            <a:pPr lvl="1"/>
            <a:r>
              <a:rPr lang="en-CA" dirty="0"/>
              <a:t>Identify structural rearrangements (e.g. fusions)</a:t>
            </a:r>
          </a:p>
          <a:p>
            <a:pPr lvl="1"/>
            <a:r>
              <a:rPr lang="en-CA" dirty="0"/>
              <a:t>Higher resolution for LOH and copy number alterations</a:t>
            </a:r>
          </a:p>
          <a:p>
            <a:r>
              <a:rPr lang="en-CA" dirty="0"/>
              <a:t>Inclusion of genome backbone (low pass WGS)</a:t>
            </a:r>
          </a:p>
          <a:p>
            <a:r>
              <a:rPr lang="en-CA" dirty="0"/>
              <a:t>Identify the spectrum of copy number states</a:t>
            </a:r>
          </a:p>
          <a:p>
            <a:pPr lvl="1"/>
            <a:r>
              <a:rPr lang="en-CA" dirty="0"/>
              <a:t>Monoallelic deletions</a:t>
            </a:r>
          </a:p>
          <a:p>
            <a:pPr lvl="1"/>
            <a:r>
              <a:rPr lang="en-CA" dirty="0"/>
              <a:t>Copy-neutral LOH</a:t>
            </a:r>
          </a:p>
          <a:p>
            <a:pPr lvl="1"/>
            <a:r>
              <a:rPr lang="en-CA" dirty="0"/>
              <a:t>Whole genome doubling</a:t>
            </a:r>
          </a:p>
          <a:p>
            <a:pPr lvl="1"/>
            <a:r>
              <a:rPr lang="en-CA" dirty="0"/>
              <a:t>Inform absolute amplification level (continuous variable)</a:t>
            </a:r>
          </a:p>
          <a:p>
            <a:r>
              <a:rPr lang="en-CA" dirty="0"/>
              <a:t>Provide metrics of genome instability</a:t>
            </a:r>
          </a:p>
        </p:txBody>
      </p:sp>
    </p:spTree>
    <p:extLst>
      <p:ext uri="{BB962C8B-B14F-4D97-AF65-F5344CB8AC3E}">
        <p14:creationId xmlns:p14="http://schemas.microsoft.com/office/powerpoint/2010/main" val="11994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38648" cy="1325563"/>
          </a:xfrm>
        </p:spPr>
        <p:txBody>
          <a:bodyPr>
            <a:normAutofit/>
          </a:bodyPr>
          <a:lstStyle/>
          <a:p>
            <a:r>
              <a:rPr lang="en-US" b="1" dirty="0" err="1"/>
              <a:t>ctDNA</a:t>
            </a:r>
            <a:r>
              <a:rPr lang="en-US" b="1" dirty="0"/>
              <a:t> fraction constrains the alterations that can be identified; </a:t>
            </a:r>
            <a:r>
              <a:rPr lang="en-US" b="1" u="sng" dirty="0"/>
              <a:t>independent of panel design</a:t>
            </a:r>
            <a:endParaRPr lang="en-US" u="sng" dirty="0"/>
          </a:p>
        </p:txBody>
      </p:sp>
      <p:pic>
        <p:nvPicPr>
          <p:cNvPr id="4" name="Content Placeholder 3"/>
          <p:cNvPicPr>
            <a:picLocks noGrp="1" noChangeAspect="1"/>
          </p:cNvPicPr>
          <p:nvPr>
            <p:ph idx="1"/>
          </p:nvPr>
        </p:nvPicPr>
        <p:blipFill>
          <a:blip r:embed="rId2"/>
          <a:stretch>
            <a:fillRect/>
          </a:stretch>
        </p:blipFill>
        <p:spPr>
          <a:xfrm>
            <a:off x="2621017" y="1825624"/>
            <a:ext cx="7248197" cy="4852232"/>
          </a:xfrm>
          <a:prstGeom prst="rect">
            <a:avLst/>
          </a:prstGeom>
        </p:spPr>
      </p:pic>
      <p:sp>
        <p:nvSpPr>
          <p:cNvPr id="5" name="Rectangle 4"/>
          <p:cNvSpPr/>
          <p:nvPr/>
        </p:nvSpPr>
        <p:spPr>
          <a:xfrm>
            <a:off x="2550072" y="1895803"/>
            <a:ext cx="342900" cy="480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FD89EA-61F5-4D9C-8D84-122E1EBA51CD}"/>
              </a:ext>
            </a:extLst>
          </p:cNvPr>
          <p:cNvSpPr txBox="1"/>
          <p:nvPr/>
        </p:nvSpPr>
        <p:spPr>
          <a:xfrm>
            <a:off x="46359" y="6501840"/>
            <a:ext cx="4258493" cy="307777"/>
          </a:xfrm>
          <a:prstGeom prst="rect">
            <a:avLst/>
          </a:prstGeom>
          <a:noFill/>
        </p:spPr>
        <p:txBody>
          <a:bodyPr wrap="square" rtlCol="0">
            <a:spAutoFit/>
          </a:bodyPr>
          <a:lstStyle/>
          <a:p>
            <a:r>
              <a:rPr lang="en-CA" sz="1400" dirty="0" err="1"/>
              <a:t>Herberts</a:t>
            </a:r>
            <a:r>
              <a:rPr lang="en-CA" sz="1400" dirty="0"/>
              <a:t> and Wyatt, Trends in Cancer 2021</a:t>
            </a:r>
          </a:p>
        </p:txBody>
      </p:sp>
    </p:spTree>
    <p:extLst>
      <p:ext uri="{BB962C8B-B14F-4D97-AF65-F5344CB8AC3E}">
        <p14:creationId xmlns:p14="http://schemas.microsoft.com/office/powerpoint/2010/main" val="96503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quid Biopsy: From Discovery to Clinical Application | Cancer Discovery">
            <a:extLst>
              <a:ext uri="{FF2B5EF4-FFF2-40B4-BE49-F238E27FC236}">
                <a16:creationId xmlns:a16="http://schemas.microsoft.com/office/drawing/2014/main" id="{191D532B-887F-4560-A870-8FA0190D39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6598" y="814205"/>
            <a:ext cx="5109539" cy="5477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EDA1491-8A20-4D4A-82E1-2BB0D251421B}"/>
              </a:ext>
            </a:extLst>
          </p:cNvPr>
          <p:cNvSpPr/>
          <p:nvPr/>
        </p:nvSpPr>
        <p:spPr>
          <a:xfrm>
            <a:off x="45324" y="6560268"/>
            <a:ext cx="4501508" cy="276999"/>
          </a:xfrm>
          <a:prstGeom prst="rect">
            <a:avLst/>
          </a:prstGeom>
        </p:spPr>
        <p:txBody>
          <a:bodyPr wrap="square">
            <a:spAutoFit/>
          </a:bodyPr>
          <a:lstStyle/>
          <a:p>
            <a:r>
              <a:rPr lang="en-US" sz="1200" dirty="0">
                <a:solidFill>
                  <a:srgbClr val="000000"/>
                </a:solidFill>
              </a:rPr>
              <a:t>Catherine Alix-</a:t>
            </a:r>
            <a:r>
              <a:rPr lang="en-US" sz="1200" dirty="0" err="1">
                <a:solidFill>
                  <a:srgbClr val="000000"/>
                </a:solidFill>
              </a:rPr>
              <a:t>Panabières</a:t>
            </a:r>
            <a:r>
              <a:rPr lang="en-US" sz="1200" dirty="0">
                <a:solidFill>
                  <a:srgbClr val="000000"/>
                </a:solidFill>
              </a:rPr>
              <a:t> and Klaus </a:t>
            </a:r>
            <a:r>
              <a:rPr lang="en-US" sz="1200" dirty="0" err="1">
                <a:solidFill>
                  <a:srgbClr val="000000"/>
                </a:solidFill>
              </a:rPr>
              <a:t>Pantel</a:t>
            </a:r>
            <a:r>
              <a:rPr lang="en-US" sz="1200" dirty="0">
                <a:solidFill>
                  <a:srgbClr val="000000"/>
                </a:solidFill>
              </a:rPr>
              <a:t>, Cancer Discovery 2021</a:t>
            </a:r>
            <a:endParaRPr lang="en-CA" sz="1200" dirty="0"/>
          </a:p>
        </p:txBody>
      </p:sp>
      <p:sp>
        <p:nvSpPr>
          <p:cNvPr id="6" name="Rectangle 5">
            <a:extLst>
              <a:ext uri="{FF2B5EF4-FFF2-40B4-BE49-F238E27FC236}">
                <a16:creationId xmlns:a16="http://schemas.microsoft.com/office/drawing/2014/main" id="{F32B55DE-4EB6-45AB-9388-287EBC839301}"/>
              </a:ext>
            </a:extLst>
          </p:cNvPr>
          <p:cNvSpPr/>
          <p:nvPr/>
        </p:nvSpPr>
        <p:spPr>
          <a:xfrm>
            <a:off x="8143490" y="306373"/>
            <a:ext cx="3873285" cy="1015663"/>
          </a:xfrm>
          <a:prstGeom prst="rect">
            <a:avLst/>
          </a:prstGeom>
        </p:spPr>
        <p:txBody>
          <a:bodyPr wrap="square">
            <a:spAutoFit/>
          </a:bodyPr>
          <a:lstStyle/>
          <a:p>
            <a:pPr algn="ctr"/>
            <a:r>
              <a:rPr lang="en-US" sz="2000" b="1" i="1" dirty="0">
                <a:solidFill>
                  <a:srgbClr val="FF0000"/>
                </a:solidFill>
                <a:latin typeface="Arial" panose="020B0604020202020204" pitchFamily="34" charset="0"/>
                <a:cs typeface="Arial" panose="020B0604020202020204" pitchFamily="34" charset="0"/>
              </a:rPr>
              <a:t>ctDNA = a minimally-invasive source of material to study the tumour genome</a:t>
            </a:r>
          </a:p>
        </p:txBody>
      </p:sp>
      <p:cxnSp>
        <p:nvCxnSpPr>
          <p:cNvPr id="4" name="Straight Arrow Connector 3">
            <a:extLst>
              <a:ext uri="{FF2B5EF4-FFF2-40B4-BE49-F238E27FC236}">
                <a16:creationId xmlns:a16="http://schemas.microsoft.com/office/drawing/2014/main" id="{784BF74D-BD07-4F6B-9B81-308412963F19}"/>
              </a:ext>
            </a:extLst>
          </p:cNvPr>
          <p:cNvCxnSpPr/>
          <p:nvPr/>
        </p:nvCxnSpPr>
        <p:spPr>
          <a:xfrm flipV="1">
            <a:off x="7467600" y="1169894"/>
            <a:ext cx="932329" cy="5207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047524B-1349-4849-A45A-76F417EFE4B3}"/>
              </a:ext>
            </a:extLst>
          </p:cNvPr>
          <p:cNvSpPr>
            <a:spLocks noGrp="1"/>
          </p:cNvSpPr>
          <p:nvPr>
            <p:ph type="title"/>
          </p:nvPr>
        </p:nvSpPr>
        <p:spPr>
          <a:xfrm>
            <a:off x="259009" y="236666"/>
            <a:ext cx="4074137" cy="1313304"/>
          </a:xfrm>
        </p:spPr>
        <p:txBody>
          <a:bodyPr/>
          <a:lstStyle/>
          <a:p>
            <a:r>
              <a:rPr lang="en-US" b="1" dirty="0"/>
              <a:t>The liquid biopsy</a:t>
            </a:r>
            <a:endParaRPr lang="en-CA" b="1" dirty="0"/>
          </a:p>
        </p:txBody>
      </p:sp>
    </p:spTree>
    <p:extLst>
      <p:ext uri="{BB962C8B-B14F-4D97-AF65-F5344CB8AC3E}">
        <p14:creationId xmlns:p14="http://schemas.microsoft.com/office/powerpoint/2010/main" val="428039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F30F-1696-45F0-9817-3744819E63D6}"/>
              </a:ext>
            </a:extLst>
          </p:cNvPr>
          <p:cNvSpPr>
            <a:spLocks noGrp="1"/>
          </p:cNvSpPr>
          <p:nvPr>
            <p:ph type="title"/>
          </p:nvPr>
        </p:nvSpPr>
        <p:spPr/>
        <p:txBody>
          <a:bodyPr/>
          <a:lstStyle/>
          <a:p>
            <a:r>
              <a:rPr lang="en-CA" b="1" dirty="0"/>
              <a:t>What contributes to plasma cell-free DNA in a patient with advanced cancer?</a:t>
            </a:r>
          </a:p>
        </p:txBody>
      </p:sp>
      <p:pic>
        <p:nvPicPr>
          <p:cNvPr id="4" name="Picture 3">
            <a:extLst>
              <a:ext uri="{FF2B5EF4-FFF2-40B4-BE49-F238E27FC236}">
                <a16:creationId xmlns:a16="http://schemas.microsoft.com/office/drawing/2014/main" id="{F06F2FB2-B336-4504-9CDB-4ED5FCC77717}"/>
              </a:ext>
            </a:extLst>
          </p:cNvPr>
          <p:cNvPicPr>
            <a:picLocks noChangeAspect="1"/>
          </p:cNvPicPr>
          <p:nvPr/>
        </p:nvPicPr>
        <p:blipFill>
          <a:blip r:embed="rId2"/>
          <a:stretch>
            <a:fillRect/>
          </a:stretch>
        </p:blipFill>
        <p:spPr>
          <a:xfrm>
            <a:off x="5738054" y="2461906"/>
            <a:ext cx="939372" cy="2818118"/>
          </a:xfrm>
          <a:prstGeom prst="rect">
            <a:avLst/>
          </a:prstGeom>
        </p:spPr>
      </p:pic>
      <p:sp>
        <p:nvSpPr>
          <p:cNvPr id="5" name="TextBox 4">
            <a:extLst>
              <a:ext uri="{FF2B5EF4-FFF2-40B4-BE49-F238E27FC236}">
                <a16:creationId xmlns:a16="http://schemas.microsoft.com/office/drawing/2014/main" id="{56B28557-B0AD-41EC-A193-0584237F87FE}"/>
              </a:ext>
            </a:extLst>
          </p:cNvPr>
          <p:cNvSpPr txBox="1"/>
          <p:nvPr/>
        </p:nvSpPr>
        <p:spPr>
          <a:xfrm>
            <a:off x="5951286" y="3732797"/>
            <a:ext cx="403411" cy="584775"/>
          </a:xfrm>
          <a:prstGeom prst="rect">
            <a:avLst/>
          </a:prstGeom>
          <a:noFill/>
        </p:spPr>
        <p:txBody>
          <a:bodyPr wrap="square" rtlCol="0">
            <a:spAutoFit/>
          </a:bodyPr>
          <a:lstStyle/>
          <a:p>
            <a:r>
              <a:rPr lang="en-CA" sz="3200" b="1" dirty="0"/>
              <a:t>?</a:t>
            </a:r>
          </a:p>
        </p:txBody>
      </p:sp>
      <p:sp>
        <p:nvSpPr>
          <p:cNvPr id="9" name="TextBox 8">
            <a:extLst>
              <a:ext uri="{FF2B5EF4-FFF2-40B4-BE49-F238E27FC236}">
                <a16:creationId xmlns:a16="http://schemas.microsoft.com/office/drawing/2014/main" id="{7DC804E6-4E3A-49E4-8611-84A285186C2B}"/>
              </a:ext>
            </a:extLst>
          </p:cNvPr>
          <p:cNvSpPr txBox="1"/>
          <p:nvPr/>
        </p:nvSpPr>
        <p:spPr>
          <a:xfrm>
            <a:off x="240768" y="2542626"/>
            <a:ext cx="4931868" cy="830997"/>
          </a:xfrm>
          <a:prstGeom prst="rect">
            <a:avLst/>
          </a:prstGeom>
          <a:noFill/>
        </p:spPr>
        <p:txBody>
          <a:bodyPr wrap="square">
            <a:spAutoFit/>
          </a:bodyPr>
          <a:lstStyle/>
          <a:p>
            <a:pPr algn="r"/>
            <a:r>
              <a:rPr lang="en-CA" sz="2400" dirty="0"/>
              <a:t>normal (germline) cell-free DNA</a:t>
            </a:r>
          </a:p>
          <a:p>
            <a:pPr algn="r"/>
            <a:r>
              <a:rPr lang="en-CA" sz="2400" dirty="0"/>
              <a:t>from hematopoietic populations</a:t>
            </a:r>
          </a:p>
        </p:txBody>
      </p:sp>
      <p:sp>
        <p:nvSpPr>
          <p:cNvPr id="11" name="TextBox 10">
            <a:extLst>
              <a:ext uri="{FF2B5EF4-FFF2-40B4-BE49-F238E27FC236}">
                <a16:creationId xmlns:a16="http://schemas.microsoft.com/office/drawing/2014/main" id="{97349C18-5E47-4988-BF36-103044A5C5F7}"/>
              </a:ext>
            </a:extLst>
          </p:cNvPr>
          <p:cNvSpPr txBox="1"/>
          <p:nvPr/>
        </p:nvSpPr>
        <p:spPr>
          <a:xfrm>
            <a:off x="7066910" y="2542626"/>
            <a:ext cx="5127812" cy="830997"/>
          </a:xfrm>
          <a:prstGeom prst="rect">
            <a:avLst/>
          </a:prstGeom>
          <a:noFill/>
        </p:spPr>
        <p:txBody>
          <a:bodyPr wrap="square">
            <a:spAutoFit/>
          </a:bodyPr>
          <a:lstStyle/>
          <a:p>
            <a:r>
              <a:rPr lang="en-CA" sz="2400" b="1" dirty="0"/>
              <a:t>circulating tumour DNA (</a:t>
            </a:r>
            <a:r>
              <a:rPr lang="en-CA" sz="2400" b="1" dirty="0" err="1"/>
              <a:t>c</a:t>
            </a:r>
            <a:r>
              <a:rPr lang="en-CA" sz="2400" b="1" u="sng" dirty="0" err="1"/>
              <a:t>t</a:t>
            </a:r>
            <a:r>
              <a:rPr lang="en-CA" sz="2400" b="1" dirty="0" err="1"/>
              <a:t>DNA</a:t>
            </a:r>
            <a:r>
              <a:rPr lang="en-CA" sz="2400" b="1" dirty="0"/>
              <a:t>)</a:t>
            </a:r>
          </a:p>
          <a:p>
            <a:r>
              <a:rPr lang="en-CA" sz="2400" dirty="0"/>
              <a:t>cancer populations; multiple sites</a:t>
            </a:r>
          </a:p>
        </p:txBody>
      </p:sp>
      <p:sp>
        <p:nvSpPr>
          <p:cNvPr id="13" name="TextBox 12">
            <a:extLst>
              <a:ext uri="{FF2B5EF4-FFF2-40B4-BE49-F238E27FC236}">
                <a16:creationId xmlns:a16="http://schemas.microsoft.com/office/drawing/2014/main" id="{9E26B543-C040-445F-80BB-815958599D8E}"/>
              </a:ext>
            </a:extLst>
          </p:cNvPr>
          <p:cNvSpPr txBox="1"/>
          <p:nvPr/>
        </p:nvSpPr>
        <p:spPr>
          <a:xfrm>
            <a:off x="7242844" y="4166566"/>
            <a:ext cx="4379260" cy="707886"/>
          </a:xfrm>
          <a:prstGeom prst="rect">
            <a:avLst/>
          </a:prstGeom>
          <a:noFill/>
        </p:spPr>
        <p:txBody>
          <a:bodyPr wrap="square">
            <a:spAutoFit/>
          </a:bodyPr>
          <a:lstStyle/>
          <a:p>
            <a:r>
              <a:rPr lang="en-CA" sz="2000" dirty="0"/>
              <a:t>clonally-expanded hematopoietic populations with mutations (</a:t>
            </a:r>
            <a:r>
              <a:rPr lang="en-CA" sz="2000" i="1" dirty="0"/>
              <a:t>e.g. </a:t>
            </a:r>
            <a:r>
              <a:rPr lang="en-CA" sz="2000" dirty="0"/>
              <a:t>CHIP)</a:t>
            </a:r>
          </a:p>
        </p:txBody>
      </p:sp>
      <p:sp>
        <p:nvSpPr>
          <p:cNvPr id="15" name="TextBox 14">
            <a:extLst>
              <a:ext uri="{FF2B5EF4-FFF2-40B4-BE49-F238E27FC236}">
                <a16:creationId xmlns:a16="http://schemas.microsoft.com/office/drawing/2014/main" id="{2B4083D4-0304-4D26-9315-1F3E0FBF237A}"/>
              </a:ext>
            </a:extLst>
          </p:cNvPr>
          <p:cNvSpPr txBox="1"/>
          <p:nvPr/>
        </p:nvSpPr>
        <p:spPr>
          <a:xfrm>
            <a:off x="7242844" y="5128163"/>
            <a:ext cx="4286890" cy="707886"/>
          </a:xfrm>
          <a:prstGeom prst="rect">
            <a:avLst/>
          </a:prstGeom>
          <a:noFill/>
        </p:spPr>
        <p:txBody>
          <a:bodyPr wrap="square">
            <a:spAutoFit/>
          </a:bodyPr>
          <a:lstStyle/>
          <a:p>
            <a:r>
              <a:rPr lang="en-CA" sz="2000" dirty="0"/>
              <a:t>other somatic expansions (including independent cancers)</a:t>
            </a:r>
          </a:p>
        </p:txBody>
      </p:sp>
      <p:sp>
        <p:nvSpPr>
          <p:cNvPr id="18" name="TextBox 17">
            <a:extLst>
              <a:ext uri="{FF2B5EF4-FFF2-40B4-BE49-F238E27FC236}">
                <a16:creationId xmlns:a16="http://schemas.microsoft.com/office/drawing/2014/main" id="{C8D6B075-1CD6-4FC5-8254-98A93B328A8B}"/>
              </a:ext>
            </a:extLst>
          </p:cNvPr>
          <p:cNvSpPr txBox="1"/>
          <p:nvPr/>
        </p:nvSpPr>
        <p:spPr>
          <a:xfrm>
            <a:off x="1276314" y="4166566"/>
            <a:ext cx="4765703" cy="1631216"/>
          </a:xfrm>
          <a:prstGeom prst="rect">
            <a:avLst/>
          </a:prstGeom>
          <a:noFill/>
        </p:spPr>
        <p:txBody>
          <a:bodyPr wrap="square">
            <a:spAutoFit/>
          </a:bodyPr>
          <a:lstStyle/>
          <a:p>
            <a:r>
              <a:rPr lang="en-CA" sz="2000" dirty="0"/>
              <a:t>normal (germline) cell-free DNA</a:t>
            </a:r>
          </a:p>
          <a:p>
            <a:r>
              <a:rPr lang="en-CA" sz="2000" dirty="0"/>
              <a:t>from non-hematopoietic tissues</a:t>
            </a:r>
          </a:p>
          <a:p>
            <a:r>
              <a:rPr lang="en-CA" sz="2000" dirty="0"/>
              <a:t>-comorbidities</a:t>
            </a:r>
          </a:p>
          <a:p>
            <a:r>
              <a:rPr lang="en-CA" sz="2000" dirty="0"/>
              <a:t>-treatment side effects?</a:t>
            </a:r>
          </a:p>
          <a:p>
            <a:r>
              <a:rPr lang="en-CA" sz="2000" dirty="0"/>
              <a:t>-TME?</a:t>
            </a:r>
          </a:p>
        </p:txBody>
      </p:sp>
      <p:grpSp>
        <p:nvGrpSpPr>
          <p:cNvPr id="33" name="Group 32">
            <a:extLst>
              <a:ext uri="{FF2B5EF4-FFF2-40B4-BE49-F238E27FC236}">
                <a16:creationId xmlns:a16="http://schemas.microsoft.com/office/drawing/2014/main" id="{7E982C4E-6BDE-46CF-93C9-9D91B737F50B}"/>
              </a:ext>
            </a:extLst>
          </p:cNvPr>
          <p:cNvGrpSpPr/>
          <p:nvPr/>
        </p:nvGrpSpPr>
        <p:grpSpPr>
          <a:xfrm>
            <a:off x="5414421" y="3088539"/>
            <a:ext cx="1569600" cy="694800"/>
            <a:chOff x="5414421" y="3088539"/>
            <a:chExt cx="1569600" cy="694800"/>
          </a:xfrm>
        </p:grpSpPr>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69AF4F05-2D18-472D-8ACE-C0AF2B362454}"/>
                    </a:ext>
                  </a:extLst>
                </p14:cNvPr>
                <p14:cNvContentPartPr/>
                <p14:nvPr/>
              </p14:nvContentPartPr>
              <p14:xfrm>
                <a:off x="5417661" y="3088539"/>
                <a:ext cx="633960" cy="694800"/>
              </p14:xfrm>
            </p:contentPart>
          </mc:Choice>
          <mc:Fallback xmlns="">
            <p:pic>
              <p:nvPicPr>
                <p:cNvPr id="24" name="Ink 23">
                  <a:extLst>
                    <a:ext uri="{FF2B5EF4-FFF2-40B4-BE49-F238E27FC236}">
                      <a16:creationId xmlns:a16="http://schemas.microsoft.com/office/drawing/2014/main" id="{69AF4F05-2D18-472D-8ACE-C0AF2B362454}"/>
                    </a:ext>
                  </a:extLst>
                </p:cNvPr>
                <p:cNvPicPr/>
                <p:nvPr/>
              </p:nvPicPr>
              <p:blipFill>
                <a:blip r:embed="rId4"/>
                <a:stretch>
                  <a:fillRect/>
                </a:stretch>
              </p:blipFill>
              <p:spPr>
                <a:xfrm>
                  <a:off x="5408661" y="3079539"/>
                  <a:ext cx="65160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0CB5ADAD-B005-42BD-99DF-56D5FB55D52B}"/>
                    </a:ext>
                  </a:extLst>
                </p14:cNvPr>
                <p14:cNvContentPartPr/>
                <p14:nvPr/>
              </p14:nvContentPartPr>
              <p14:xfrm>
                <a:off x="5414421" y="3146139"/>
                <a:ext cx="62640" cy="170280"/>
              </p14:xfrm>
            </p:contentPart>
          </mc:Choice>
          <mc:Fallback xmlns="">
            <p:pic>
              <p:nvPicPr>
                <p:cNvPr id="25" name="Ink 24">
                  <a:extLst>
                    <a:ext uri="{FF2B5EF4-FFF2-40B4-BE49-F238E27FC236}">
                      <a16:creationId xmlns:a16="http://schemas.microsoft.com/office/drawing/2014/main" id="{0CB5ADAD-B005-42BD-99DF-56D5FB55D52B}"/>
                    </a:ext>
                  </a:extLst>
                </p:cNvPr>
                <p:cNvPicPr/>
                <p:nvPr/>
              </p:nvPicPr>
              <p:blipFill>
                <a:blip r:embed="rId6"/>
                <a:stretch>
                  <a:fillRect/>
                </a:stretch>
              </p:blipFill>
              <p:spPr>
                <a:xfrm>
                  <a:off x="5405781" y="3137499"/>
                  <a:ext cx="80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id="{3E8721A1-C797-4B4B-952B-35E6F9B85C55}"/>
                    </a:ext>
                  </a:extLst>
                </p14:cNvPr>
                <p14:cNvContentPartPr/>
                <p14:nvPr/>
              </p14:nvContentPartPr>
              <p14:xfrm>
                <a:off x="6257181" y="3131019"/>
                <a:ext cx="701280" cy="634320"/>
              </p14:xfrm>
            </p:contentPart>
          </mc:Choice>
          <mc:Fallback xmlns="">
            <p:pic>
              <p:nvPicPr>
                <p:cNvPr id="27" name="Ink 26">
                  <a:extLst>
                    <a:ext uri="{FF2B5EF4-FFF2-40B4-BE49-F238E27FC236}">
                      <a16:creationId xmlns:a16="http://schemas.microsoft.com/office/drawing/2014/main" id="{3E8721A1-C797-4B4B-952B-35E6F9B85C55}"/>
                    </a:ext>
                  </a:extLst>
                </p:cNvPr>
                <p:cNvPicPr/>
                <p:nvPr/>
              </p:nvPicPr>
              <p:blipFill>
                <a:blip r:embed="rId8"/>
                <a:stretch>
                  <a:fillRect/>
                </a:stretch>
              </p:blipFill>
              <p:spPr>
                <a:xfrm>
                  <a:off x="6248541" y="3122379"/>
                  <a:ext cx="71892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A2A1D164-DCD3-4D29-BA37-6F4DF2D5A7F7}"/>
                    </a:ext>
                  </a:extLst>
                </p14:cNvPr>
                <p14:cNvContentPartPr/>
                <p14:nvPr/>
              </p14:nvContentPartPr>
              <p14:xfrm>
                <a:off x="6831741" y="3128499"/>
                <a:ext cx="133920" cy="360"/>
              </p14:xfrm>
            </p:contentPart>
          </mc:Choice>
          <mc:Fallback xmlns="">
            <p:pic>
              <p:nvPicPr>
                <p:cNvPr id="28" name="Ink 27">
                  <a:extLst>
                    <a:ext uri="{FF2B5EF4-FFF2-40B4-BE49-F238E27FC236}">
                      <a16:creationId xmlns:a16="http://schemas.microsoft.com/office/drawing/2014/main" id="{A2A1D164-DCD3-4D29-BA37-6F4DF2D5A7F7}"/>
                    </a:ext>
                  </a:extLst>
                </p:cNvPr>
                <p:cNvPicPr/>
                <p:nvPr/>
              </p:nvPicPr>
              <p:blipFill>
                <a:blip r:embed="rId10"/>
                <a:stretch>
                  <a:fillRect/>
                </a:stretch>
              </p:blipFill>
              <p:spPr>
                <a:xfrm>
                  <a:off x="6823101" y="3119859"/>
                  <a:ext cx="151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FD4C4BBC-A884-4127-83FE-184C8C422645}"/>
                    </a:ext>
                  </a:extLst>
                </p14:cNvPr>
                <p14:cNvContentPartPr/>
                <p14:nvPr/>
              </p14:nvContentPartPr>
              <p14:xfrm>
                <a:off x="6956661" y="3137499"/>
                <a:ext cx="27360" cy="205560"/>
              </p14:xfrm>
            </p:contentPart>
          </mc:Choice>
          <mc:Fallback xmlns="">
            <p:pic>
              <p:nvPicPr>
                <p:cNvPr id="30" name="Ink 29">
                  <a:extLst>
                    <a:ext uri="{FF2B5EF4-FFF2-40B4-BE49-F238E27FC236}">
                      <a16:creationId xmlns:a16="http://schemas.microsoft.com/office/drawing/2014/main" id="{FD4C4BBC-A884-4127-83FE-184C8C422645}"/>
                    </a:ext>
                  </a:extLst>
                </p:cNvPr>
                <p:cNvPicPr/>
                <p:nvPr/>
              </p:nvPicPr>
              <p:blipFill>
                <a:blip r:embed="rId12"/>
                <a:stretch>
                  <a:fillRect/>
                </a:stretch>
              </p:blipFill>
              <p:spPr>
                <a:xfrm>
                  <a:off x="6947661" y="3128499"/>
                  <a:ext cx="45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D2E81160-6CAE-4001-81D9-71F2463DF0EF}"/>
                    </a:ext>
                  </a:extLst>
                </p14:cNvPr>
                <p14:cNvContentPartPr/>
                <p14:nvPr/>
              </p14:nvContentPartPr>
              <p14:xfrm>
                <a:off x="6787821" y="3111579"/>
                <a:ext cx="34560" cy="8280"/>
              </p14:xfrm>
            </p:contentPart>
          </mc:Choice>
          <mc:Fallback xmlns="">
            <p:pic>
              <p:nvPicPr>
                <p:cNvPr id="32" name="Ink 31">
                  <a:extLst>
                    <a:ext uri="{FF2B5EF4-FFF2-40B4-BE49-F238E27FC236}">
                      <a16:creationId xmlns:a16="http://schemas.microsoft.com/office/drawing/2014/main" id="{D2E81160-6CAE-4001-81D9-71F2463DF0EF}"/>
                    </a:ext>
                  </a:extLst>
                </p:cNvPr>
                <p:cNvPicPr/>
                <p:nvPr/>
              </p:nvPicPr>
              <p:blipFill>
                <a:blip r:embed="rId14"/>
                <a:stretch>
                  <a:fillRect/>
                </a:stretch>
              </p:blipFill>
              <p:spPr>
                <a:xfrm>
                  <a:off x="6779181" y="3102579"/>
                  <a:ext cx="5220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4BAE8373-C8B1-4FE4-A37C-2F114BE3E927}"/>
                  </a:ext>
                </a:extLst>
              </p14:cNvPr>
              <p14:cNvContentPartPr/>
              <p14:nvPr/>
            </p14:nvContentPartPr>
            <p14:xfrm>
              <a:off x="4838061" y="4159539"/>
              <a:ext cx="1114560" cy="433800"/>
            </p14:xfrm>
          </p:contentPart>
        </mc:Choice>
        <mc:Fallback xmlns="">
          <p:pic>
            <p:nvPicPr>
              <p:cNvPr id="39" name="Ink 38">
                <a:extLst>
                  <a:ext uri="{FF2B5EF4-FFF2-40B4-BE49-F238E27FC236}">
                    <a16:creationId xmlns:a16="http://schemas.microsoft.com/office/drawing/2014/main" id="{4BAE8373-C8B1-4FE4-A37C-2F114BE3E927}"/>
                  </a:ext>
                </a:extLst>
              </p:cNvPr>
              <p:cNvPicPr/>
              <p:nvPr/>
            </p:nvPicPr>
            <p:blipFill>
              <a:blip r:embed="rId16"/>
              <a:stretch>
                <a:fillRect/>
              </a:stretch>
            </p:blipFill>
            <p:spPr>
              <a:xfrm>
                <a:off x="4829421" y="4150539"/>
                <a:ext cx="1132200" cy="451440"/>
              </a:xfrm>
              <a:prstGeom prst="rect">
                <a:avLst/>
              </a:prstGeom>
            </p:spPr>
          </p:pic>
        </mc:Fallback>
      </mc:AlternateContent>
      <p:grpSp>
        <p:nvGrpSpPr>
          <p:cNvPr id="56" name="Group 55">
            <a:extLst>
              <a:ext uri="{FF2B5EF4-FFF2-40B4-BE49-F238E27FC236}">
                <a16:creationId xmlns:a16="http://schemas.microsoft.com/office/drawing/2014/main" id="{603585B4-7450-4E3B-A8A7-B2C78815E288}"/>
              </a:ext>
            </a:extLst>
          </p:cNvPr>
          <p:cNvGrpSpPr/>
          <p:nvPr/>
        </p:nvGrpSpPr>
        <p:grpSpPr>
          <a:xfrm>
            <a:off x="6221181" y="4105539"/>
            <a:ext cx="980280" cy="959760"/>
            <a:chOff x="6221181" y="4105539"/>
            <a:chExt cx="980280" cy="959760"/>
          </a:xfrm>
        </p:grpSpPr>
        <mc:AlternateContent xmlns:mc="http://schemas.openxmlformats.org/markup-compatibility/2006" xmlns:p14="http://schemas.microsoft.com/office/powerpoint/2010/main">
          <mc:Choice Requires="p14">
            <p:contentPart p14:bwMode="auto" r:id="rId17">
              <p14:nvContentPartPr>
                <p14:cNvPr id="48" name="Ink 47">
                  <a:extLst>
                    <a:ext uri="{FF2B5EF4-FFF2-40B4-BE49-F238E27FC236}">
                      <a16:creationId xmlns:a16="http://schemas.microsoft.com/office/drawing/2014/main" id="{42FD5452-AEC0-4DF0-95A6-8AC0D5C62B4A}"/>
                    </a:ext>
                  </a:extLst>
                </p14:cNvPr>
                <p14:cNvContentPartPr/>
                <p14:nvPr/>
              </p14:nvContentPartPr>
              <p14:xfrm>
                <a:off x="6302181" y="4105539"/>
                <a:ext cx="816840" cy="259200"/>
              </p14:xfrm>
            </p:contentPart>
          </mc:Choice>
          <mc:Fallback xmlns="">
            <p:pic>
              <p:nvPicPr>
                <p:cNvPr id="48" name="Ink 47">
                  <a:extLst>
                    <a:ext uri="{FF2B5EF4-FFF2-40B4-BE49-F238E27FC236}">
                      <a16:creationId xmlns:a16="http://schemas.microsoft.com/office/drawing/2014/main" id="{42FD5452-AEC0-4DF0-95A6-8AC0D5C62B4A}"/>
                    </a:ext>
                  </a:extLst>
                </p:cNvPr>
                <p:cNvPicPr/>
                <p:nvPr/>
              </p:nvPicPr>
              <p:blipFill>
                <a:blip r:embed="rId18"/>
                <a:stretch>
                  <a:fillRect/>
                </a:stretch>
              </p:blipFill>
              <p:spPr>
                <a:xfrm>
                  <a:off x="6293541" y="4096899"/>
                  <a:ext cx="834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9" name="Ink 48">
                  <a:extLst>
                    <a:ext uri="{FF2B5EF4-FFF2-40B4-BE49-F238E27FC236}">
                      <a16:creationId xmlns:a16="http://schemas.microsoft.com/office/drawing/2014/main" id="{1955D60E-C543-4771-9C77-2FA246C6BD9B}"/>
                    </a:ext>
                  </a:extLst>
                </p14:cNvPr>
                <p14:cNvContentPartPr/>
                <p14:nvPr/>
              </p14:nvContentPartPr>
              <p14:xfrm>
                <a:off x="6906261" y="4183659"/>
                <a:ext cx="230040" cy="200160"/>
              </p14:xfrm>
            </p:contentPart>
          </mc:Choice>
          <mc:Fallback xmlns="">
            <p:pic>
              <p:nvPicPr>
                <p:cNvPr id="49" name="Ink 48">
                  <a:extLst>
                    <a:ext uri="{FF2B5EF4-FFF2-40B4-BE49-F238E27FC236}">
                      <a16:creationId xmlns:a16="http://schemas.microsoft.com/office/drawing/2014/main" id="{1955D60E-C543-4771-9C77-2FA246C6BD9B}"/>
                    </a:ext>
                  </a:extLst>
                </p:cNvPr>
                <p:cNvPicPr/>
                <p:nvPr/>
              </p:nvPicPr>
              <p:blipFill>
                <a:blip r:embed="rId20"/>
                <a:stretch>
                  <a:fillRect/>
                </a:stretch>
              </p:blipFill>
              <p:spPr>
                <a:xfrm>
                  <a:off x="6897261" y="4175019"/>
                  <a:ext cx="247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0" name="Ink 49">
                  <a:extLst>
                    <a:ext uri="{FF2B5EF4-FFF2-40B4-BE49-F238E27FC236}">
                      <a16:creationId xmlns:a16="http://schemas.microsoft.com/office/drawing/2014/main" id="{9109C837-21E0-426C-A2CC-26184840E080}"/>
                    </a:ext>
                  </a:extLst>
                </p14:cNvPr>
                <p14:cNvContentPartPr/>
                <p14:nvPr/>
              </p14:nvContentPartPr>
              <p14:xfrm>
                <a:off x="6877101" y="4374459"/>
                <a:ext cx="250200" cy="73440"/>
              </p14:xfrm>
            </p:contentPart>
          </mc:Choice>
          <mc:Fallback xmlns="">
            <p:pic>
              <p:nvPicPr>
                <p:cNvPr id="50" name="Ink 49">
                  <a:extLst>
                    <a:ext uri="{FF2B5EF4-FFF2-40B4-BE49-F238E27FC236}">
                      <a16:creationId xmlns:a16="http://schemas.microsoft.com/office/drawing/2014/main" id="{9109C837-21E0-426C-A2CC-26184840E080}"/>
                    </a:ext>
                  </a:extLst>
                </p:cNvPr>
                <p:cNvPicPr/>
                <p:nvPr/>
              </p:nvPicPr>
              <p:blipFill>
                <a:blip r:embed="rId22"/>
                <a:stretch>
                  <a:fillRect/>
                </a:stretch>
              </p:blipFill>
              <p:spPr>
                <a:xfrm>
                  <a:off x="6868101" y="4365819"/>
                  <a:ext cx="26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2" name="Ink 51">
                  <a:extLst>
                    <a:ext uri="{FF2B5EF4-FFF2-40B4-BE49-F238E27FC236}">
                      <a16:creationId xmlns:a16="http://schemas.microsoft.com/office/drawing/2014/main" id="{B05D3FB0-8823-484A-A3D0-FD7907CEBF3E}"/>
                    </a:ext>
                  </a:extLst>
                </p14:cNvPr>
                <p14:cNvContentPartPr/>
                <p14:nvPr/>
              </p14:nvContentPartPr>
              <p14:xfrm>
                <a:off x="6221181" y="4347459"/>
                <a:ext cx="980280" cy="696600"/>
              </p14:xfrm>
            </p:contentPart>
          </mc:Choice>
          <mc:Fallback xmlns="">
            <p:pic>
              <p:nvPicPr>
                <p:cNvPr id="52" name="Ink 51">
                  <a:extLst>
                    <a:ext uri="{FF2B5EF4-FFF2-40B4-BE49-F238E27FC236}">
                      <a16:creationId xmlns:a16="http://schemas.microsoft.com/office/drawing/2014/main" id="{B05D3FB0-8823-484A-A3D0-FD7907CEBF3E}"/>
                    </a:ext>
                  </a:extLst>
                </p:cNvPr>
                <p:cNvPicPr/>
                <p:nvPr/>
              </p:nvPicPr>
              <p:blipFill>
                <a:blip r:embed="rId24"/>
                <a:stretch>
                  <a:fillRect/>
                </a:stretch>
              </p:blipFill>
              <p:spPr>
                <a:xfrm>
                  <a:off x="6212541" y="4338819"/>
                  <a:ext cx="997920" cy="71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3" name="Ink 52">
                  <a:extLst>
                    <a:ext uri="{FF2B5EF4-FFF2-40B4-BE49-F238E27FC236}">
                      <a16:creationId xmlns:a16="http://schemas.microsoft.com/office/drawing/2014/main" id="{D8094D8E-06C6-45D1-8C50-6719A6D5FCF6}"/>
                    </a:ext>
                  </a:extLst>
                </p14:cNvPr>
                <p14:cNvContentPartPr/>
                <p14:nvPr/>
              </p14:nvContentPartPr>
              <p14:xfrm>
                <a:off x="7187421" y="4841739"/>
                <a:ext cx="11520" cy="223560"/>
              </p14:xfrm>
            </p:contentPart>
          </mc:Choice>
          <mc:Fallback xmlns="">
            <p:pic>
              <p:nvPicPr>
                <p:cNvPr id="53" name="Ink 52">
                  <a:extLst>
                    <a:ext uri="{FF2B5EF4-FFF2-40B4-BE49-F238E27FC236}">
                      <a16:creationId xmlns:a16="http://schemas.microsoft.com/office/drawing/2014/main" id="{D8094D8E-06C6-45D1-8C50-6719A6D5FCF6}"/>
                    </a:ext>
                  </a:extLst>
                </p:cNvPr>
                <p:cNvPicPr/>
                <p:nvPr/>
              </p:nvPicPr>
              <p:blipFill>
                <a:blip r:embed="rId26"/>
                <a:stretch>
                  <a:fillRect/>
                </a:stretch>
              </p:blipFill>
              <p:spPr>
                <a:xfrm>
                  <a:off x="7178781" y="4833099"/>
                  <a:ext cx="29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5" name="Ink 54">
                  <a:extLst>
                    <a:ext uri="{FF2B5EF4-FFF2-40B4-BE49-F238E27FC236}">
                      <a16:creationId xmlns:a16="http://schemas.microsoft.com/office/drawing/2014/main" id="{9EEF7E90-7738-4BEC-9683-23FB3C36E900}"/>
                    </a:ext>
                  </a:extLst>
                </p14:cNvPr>
                <p14:cNvContentPartPr/>
                <p14:nvPr/>
              </p14:nvContentPartPr>
              <p14:xfrm>
                <a:off x="6939381" y="5028939"/>
                <a:ext cx="241560" cy="360"/>
              </p14:xfrm>
            </p:contentPart>
          </mc:Choice>
          <mc:Fallback xmlns="">
            <p:pic>
              <p:nvPicPr>
                <p:cNvPr id="55" name="Ink 54">
                  <a:extLst>
                    <a:ext uri="{FF2B5EF4-FFF2-40B4-BE49-F238E27FC236}">
                      <a16:creationId xmlns:a16="http://schemas.microsoft.com/office/drawing/2014/main" id="{9EEF7E90-7738-4BEC-9683-23FB3C36E900}"/>
                    </a:ext>
                  </a:extLst>
                </p:cNvPr>
                <p:cNvPicPr/>
                <p:nvPr/>
              </p:nvPicPr>
              <p:blipFill>
                <a:blip r:embed="rId28"/>
                <a:stretch>
                  <a:fillRect/>
                </a:stretch>
              </p:blipFill>
              <p:spPr>
                <a:xfrm>
                  <a:off x="6930741" y="5019939"/>
                  <a:ext cx="259200" cy="18000"/>
                </a:xfrm>
                <a:prstGeom prst="rect">
                  <a:avLst/>
                </a:prstGeom>
              </p:spPr>
            </p:pic>
          </mc:Fallback>
        </mc:AlternateContent>
      </p:grpSp>
    </p:spTree>
    <p:extLst>
      <p:ext uri="{BB962C8B-B14F-4D97-AF65-F5344CB8AC3E}">
        <p14:creationId xmlns:p14="http://schemas.microsoft.com/office/powerpoint/2010/main" val="5886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5876-5B3B-4068-990F-7BFD24E4EE0F}"/>
              </a:ext>
            </a:extLst>
          </p:cNvPr>
          <p:cNvSpPr>
            <a:spLocks noGrp="1"/>
          </p:cNvSpPr>
          <p:nvPr>
            <p:ph type="title"/>
          </p:nvPr>
        </p:nvSpPr>
        <p:spPr/>
        <p:txBody>
          <a:bodyPr/>
          <a:lstStyle/>
          <a:p>
            <a:r>
              <a:rPr lang="en-CA" b="1" dirty="0"/>
              <a:t>Clonal hematopoiesis of indeterminate potential (CHIP)</a:t>
            </a:r>
          </a:p>
        </p:txBody>
      </p:sp>
      <p:pic>
        <p:nvPicPr>
          <p:cNvPr id="4" name="Google Shape;64;p14">
            <a:extLst>
              <a:ext uri="{FF2B5EF4-FFF2-40B4-BE49-F238E27FC236}">
                <a16:creationId xmlns:a16="http://schemas.microsoft.com/office/drawing/2014/main" id="{1C7B3854-C83F-4E72-AF08-FB8F5DCF9284}"/>
              </a:ext>
            </a:extLst>
          </p:cNvPr>
          <p:cNvPicPr preferRelativeResize="0"/>
          <p:nvPr/>
        </p:nvPicPr>
        <p:blipFill>
          <a:blip r:embed="rId2">
            <a:alphaModFix/>
          </a:blip>
          <a:stretch>
            <a:fillRect/>
          </a:stretch>
        </p:blipFill>
        <p:spPr>
          <a:xfrm>
            <a:off x="161353" y="2143615"/>
            <a:ext cx="6608813" cy="3415786"/>
          </a:xfrm>
          <a:prstGeom prst="rect">
            <a:avLst/>
          </a:prstGeom>
          <a:noFill/>
          <a:ln>
            <a:noFill/>
          </a:ln>
        </p:spPr>
      </p:pic>
      <p:sp>
        <p:nvSpPr>
          <p:cNvPr id="5" name="Google Shape;65;p14">
            <a:extLst>
              <a:ext uri="{FF2B5EF4-FFF2-40B4-BE49-F238E27FC236}">
                <a16:creationId xmlns:a16="http://schemas.microsoft.com/office/drawing/2014/main" id="{AB64CCAC-DD57-4CE6-ACE8-3719CCA07DC4}"/>
              </a:ext>
            </a:extLst>
          </p:cNvPr>
          <p:cNvSpPr txBox="1"/>
          <p:nvPr/>
        </p:nvSpPr>
        <p:spPr>
          <a:xfrm>
            <a:off x="0" y="6305242"/>
            <a:ext cx="4159600" cy="523180"/>
          </a:xfrm>
          <a:prstGeom prst="rect">
            <a:avLst/>
          </a:prstGeom>
          <a:noFill/>
          <a:ln>
            <a:noFill/>
          </a:ln>
        </p:spPr>
        <p:txBody>
          <a:bodyPr spcFirstLastPara="1" wrap="square" lIns="121900" tIns="121900" rIns="121900" bIns="121900" anchor="t" anchorCtr="0">
            <a:spAutoFit/>
          </a:bodyPr>
          <a:lstStyle/>
          <a:p>
            <a:r>
              <a:rPr lang="en-CA" dirty="0">
                <a:latin typeface="Calibri"/>
                <a:ea typeface="Calibri"/>
                <a:cs typeface="Calibri"/>
                <a:sym typeface="Calibri"/>
              </a:rPr>
              <a:t>Jaiswal and Ebert, Science 2019</a:t>
            </a:r>
            <a:endParaRPr dirty="0">
              <a:latin typeface="Calibri"/>
              <a:ea typeface="Calibri"/>
              <a:cs typeface="Calibri"/>
              <a:sym typeface="Calibri"/>
            </a:endParaRPr>
          </a:p>
        </p:txBody>
      </p:sp>
      <p:pic>
        <p:nvPicPr>
          <p:cNvPr id="6" name="Google Shape;95;p17">
            <a:extLst>
              <a:ext uri="{FF2B5EF4-FFF2-40B4-BE49-F238E27FC236}">
                <a16:creationId xmlns:a16="http://schemas.microsoft.com/office/drawing/2014/main" id="{121ADCDF-86CF-4A84-AB17-EAC69A56AA1F}"/>
              </a:ext>
            </a:extLst>
          </p:cNvPr>
          <p:cNvPicPr preferRelativeResize="0"/>
          <p:nvPr/>
        </p:nvPicPr>
        <p:blipFill>
          <a:blip r:embed="rId3">
            <a:alphaModFix/>
          </a:blip>
          <a:stretch>
            <a:fillRect/>
          </a:stretch>
        </p:blipFill>
        <p:spPr>
          <a:xfrm>
            <a:off x="7426718" y="2501152"/>
            <a:ext cx="4516831" cy="2682783"/>
          </a:xfrm>
          <a:prstGeom prst="rect">
            <a:avLst/>
          </a:prstGeom>
          <a:noFill/>
          <a:ln>
            <a:noFill/>
          </a:ln>
        </p:spPr>
      </p:pic>
      <p:sp>
        <p:nvSpPr>
          <p:cNvPr id="7" name="TextBox 6">
            <a:extLst>
              <a:ext uri="{FF2B5EF4-FFF2-40B4-BE49-F238E27FC236}">
                <a16:creationId xmlns:a16="http://schemas.microsoft.com/office/drawing/2014/main" id="{1FE674F9-18E9-4A5B-AADD-5BBE088D1B35}"/>
              </a:ext>
            </a:extLst>
          </p:cNvPr>
          <p:cNvSpPr txBox="1"/>
          <p:nvPr/>
        </p:nvSpPr>
        <p:spPr>
          <a:xfrm>
            <a:off x="7498436" y="5286513"/>
            <a:ext cx="4693564" cy="707886"/>
          </a:xfrm>
          <a:prstGeom prst="rect">
            <a:avLst/>
          </a:prstGeom>
          <a:noFill/>
        </p:spPr>
        <p:txBody>
          <a:bodyPr wrap="square" rtlCol="0">
            <a:spAutoFit/>
          </a:bodyPr>
          <a:lstStyle/>
          <a:p>
            <a:r>
              <a:rPr lang="en-CA" sz="2000" dirty="0"/>
              <a:t>Prevalence increases with age</a:t>
            </a:r>
          </a:p>
          <a:p>
            <a:r>
              <a:rPr lang="en-CA" sz="2000" dirty="0"/>
              <a:t>Deeper sequencing increases detection</a:t>
            </a:r>
          </a:p>
        </p:txBody>
      </p:sp>
    </p:spTree>
    <p:extLst>
      <p:ext uri="{BB962C8B-B14F-4D97-AF65-F5344CB8AC3E}">
        <p14:creationId xmlns:p14="http://schemas.microsoft.com/office/powerpoint/2010/main" val="3332009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43B6-340D-40D2-A20A-D7BB1C6306F0}"/>
              </a:ext>
            </a:extLst>
          </p:cNvPr>
          <p:cNvSpPr>
            <a:spLocks noGrp="1"/>
          </p:cNvSpPr>
          <p:nvPr>
            <p:ph type="title"/>
          </p:nvPr>
        </p:nvSpPr>
        <p:spPr/>
        <p:txBody>
          <a:bodyPr/>
          <a:lstStyle/>
          <a:p>
            <a:r>
              <a:rPr lang="en-CA" b="1" dirty="0"/>
              <a:t>CHIP can result in false positives, if not profiling matched leukocytes</a:t>
            </a:r>
          </a:p>
        </p:txBody>
      </p:sp>
      <p:sp>
        <p:nvSpPr>
          <p:cNvPr id="3" name="Content Placeholder 2">
            <a:extLst>
              <a:ext uri="{FF2B5EF4-FFF2-40B4-BE49-F238E27FC236}">
                <a16:creationId xmlns:a16="http://schemas.microsoft.com/office/drawing/2014/main" id="{EF2E0E75-4717-4951-8D60-491FE9D62013}"/>
              </a:ext>
            </a:extLst>
          </p:cNvPr>
          <p:cNvSpPr>
            <a:spLocks noGrp="1"/>
          </p:cNvSpPr>
          <p:nvPr>
            <p:ph idx="1"/>
          </p:nvPr>
        </p:nvSpPr>
        <p:spPr/>
        <p:txBody>
          <a:bodyPr/>
          <a:lstStyle/>
          <a:p>
            <a:r>
              <a:rPr lang="en-US" dirty="0"/>
              <a:t>Jensen </a:t>
            </a:r>
            <a:r>
              <a:rPr lang="en-US" i="1" dirty="0"/>
              <a:t>et al </a:t>
            </a:r>
            <a:r>
              <a:rPr lang="en-US" dirty="0"/>
              <a:t>2021:  ~half of the </a:t>
            </a:r>
            <a:r>
              <a:rPr lang="en-US" dirty="0" err="1"/>
              <a:t>cfDNA</a:t>
            </a:r>
            <a:r>
              <a:rPr lang="en-US" dirty="0"/>
              <a:t> mutations in a cohort of 69 patients with advanced </a:t>
            </a:r>
            <a:r>
              <a:rPr lang="en-US" u="sng" dirty="0"/>
              <a:t>prostate</a:t>
            </a:r>
            <a:r>
              <a:rPr lang="en-US" dirty="0"/>
              <a:t> cancer were CHIP-related</a:t>
            </a:r>
            <a:endParaRPr lang="en-CA" dirty="0"/>
          </a:p>
        </p:txBody>
      </p:sp>
      <p:pic>
        <p:nvPicPr>
          <p:cNvPr id="4" name="Google Shape;116;p19">
            <a:extLst>
              <a:ext uri="{FF2B5EF4-FFF2-40B4-BE49-F238E27FC236}">
                <a16:creationId xmlns:a16="http://schemas.microsoft.com/office/drawing/2014/main" id="{A0C63295-287D-4BBB-995F-0D620F65FC49}"/>
              </a:ext>
            </a:extLst>
          </p:cNvPr>
          <p:cNvPicPr preferRelativeResize="0"/>
          <p:nvPr/>
        </p:nvPicPr>
        <p:blipFill>
          <a:blip r:embed="rId2">
            <a:alphaModFix/>
          </a:blip>
          <a:stretch>
            <a:fillRect/>
          </a:stretch>
        </p:blipFill>
        <p:spPr>
          <a:xfrm>
            <a:off x="838200" y="2711823"/>
            <a:ext cx="7625999" cy="3232585"/>
          </a:xfrm>
          <a:prstGeom prst="rect">
            <a:avLst/>
          </a:prstGeom>
          <a:noFill/>
          <a:ln>
            <a:noFill/>
          </a:ln>
        </p:spPr>
      </p:pic>
      <p:sp>
        <p:nvSpPr>
          <p:cNvPr id="5" name="TextBox 4">
            <a:extLst>
              <a:ext uri="{FF2B5EF4-FFF2-40B4-BE49-F238E27FC236}">
                <a16:creationId xmlns:a16="http://schemas.microsoft.com/office/drawing/2014/main" id="{8396E8A2-738D-40C3-9881-505729F01095}"/>
              </a:ext>
            </a:extLst>
          </p:cNvPr>
          <p:cNvSpPr txBox="1"/>
          <p:nvPr/>
        </p:nvSpPr>
        <p:spPr>
          <a:xfrm>
            <a:off x="1489319" y="6152497"/>
            <a:ext cx="9213360" cy="461665"/>
          </a:xfrm>
          <a:prstGeom prst="rect">
            <a:avLst/>
          </a:prstGeom>
          <a:noFill/>
          <a:ln w="28575">
            <a:solidFill>
              <a:srgbClr val="FF0000"/>
            </a:solidFill>
          </a:ln>
        </p:spPr>
        <p:txBody>
          <a:bodyPr wrap="square" rtlCol="0">
            <a:spAutoFit/>
          </a:bodyPr>
          <a:lstStyle/>
          <a:p>
            <a:pPr algn="ctr"/>
            <a:r>
              <a:rPr lang="en-US" sz="2400" dirty="0"/>
              <a:t>Encourage profiling of matched white blood cells in all patients</a:t>
            </a:r>
            <a:endParaRPr lang="en-CA" sz="2400" dirty="0"/>
          </a:p>
        </p:txBody>
      </p:sp>
      <p:sp>
        <p:nvSpPr>
          <p:cNvPr id="7" name="TextBox 6">
            <a:extLst>
              <a:ext uri="{FF2B5EF4-FFF2-40B4-BE49-F238E27FC236}">
                <a16:creationId xmlns:a16="http://schemas.microsoft.com/office/drawing/2014/main" id="{618FA973-37C8-4CAC-9512-BEA9131D28D8}"/>
              </a:ext>
            </a:extLst>
          </p:cNvPr>
          <p:cNvSpPr txBox="1"/>
          <p:nvPr/>
        </p:nvSpPr>
        <p:spPr>
          <a:xfrm>
            <a:off x="8552330" y="3429000"/>
            <a:ext cx="3478305" cy="1631216"/>
          </a:xfrm>
          <a:prstGeom prst="rect">
            <a:avLst/>
          </a:prstGeom>
          <a:noFill/>
        </p:spPr>
        <p:txBody>
          <a:bodyPr wrap="square" rtlCol="0">
            <a:spAutoFit/>
          </a:bodyPr>
          <a:lstStyle/>
          <a:p>
            <a:pPr marL="285750" indent="-285750">
              <a:buFont typeface="Arial" panose="020B0604020202020204" pitchFamily="34" charset="0"/>
              <a:buChar char="•"/>
            </a:pPr>
            <a:r>
              <a:rPr lang="en-CA" sz="2000" dirty="0"/>
              <a:t>Mostly affects classic CHIP genes (e.g. DNMT3A)</a:t>
            </a:r>
          </a:p>
          <a:p>
            <a:pPr marL="285750" indent="-285750">
              <a:buFont typeface="Arial" panose="020B0604020202020204" pitchFamily="34" charset="0"/>
              <a:buChar char="•"/>
            </a:pPr>
            <a:r>
              <a:rPr lang="en-CA" sz="2000" dirty="0"/>
              <a:t>Problematic for ATM/TP53.</a:t>
            </a:r>
          </a:p>
          <a:p>
            <a:pPr marL="285750" indent="-285750">
              <a:buFont typeface="Arial" panose="020B0604020202020204" pitchFamily="34" charset="0"/>
              <a:buChar char="•"/>
            </a:pPr>
            <a:r>
              <a:rPr lang="en-CA" sz="2000" b="1" dirty="0"/>
              <a:t>Can give false evidence for </a:t>
            </a:r>
            <a:r>
              <a:rPr lang="en-CA" sz="2000" b="1" dirty="0" err="1"/>
              <a:t>ctDNA</a:t>
            </a:r>
            <a:r>
              <a:rPr lang="en-CA" sz="2000" b="1" dirty="0"/>
              <a:t>%!</a:t>
            </a:r>
          </a:p>
        </p:txBody>
      </p:sp>
    </p:spTree>
    <p:extLst>
      <p:ext uri="{BB962C8B-B14F-4D97-AF65-F5344CB8AC3E}">
        <p14:creationId xmlns:p14="http://schemas.microsoft.com/office/powerpoint/2010/main" val="371954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 in the clinic?</a:t>
            </a:r>
          </a:p>
        </p:txBody>
      </p:sp>
      <p:sp>
        <p:nvSpPr>
          <p:cNvPr id="3" name="Content Placeholder 2"/>
          <p:cNvSpPr>
            <a:spLocks noGrp="1"/>
          </p:cNvSpPr>
          <p:nvPr>
            <p:ph idx="1"/>
          </p:nvPr>
        </p:nvSpPr>
        <p:spPr>
          <a:xfrm>
            <a:off x="2675333" y="2277037"/>
            <a:ext cx="7772401" cy="3658174"/>
          </a:xfrm>
        </p:spPr>
        <p:txBody>
          <a:bodyPr>
            <a:normAutofit/>
          </a:bodyPr>
          <a:lstStyle/>
          <a:p>
            <a:pPr marL="0" indent="0">
              <a:buNone/>
            </a:pPr>
            <a:r>
              <a:rPr lang="en-US" dirty="0"/>
              <a:t>Improve cancer screening in at-risk populations</a:t>
            </a:r>
          </a:p>
          <a:p>
            <a:pPr marL="0" indent="0">
              <a:buNone/>
            </a:pPr>
            <a:r>
              <a:rPr lang="en-US" dirty="0"/>
              <a:t>Detect residual disease after surgery / radiation</a:t>
            </a:r>
          </a:p>
          <a:p>
            <a:pPr marL="0" indent="0">
              <a:buNone/>
            </a:pPr>
            <a:r>
              <a:rPr lang="en-US" dirty="0"/>
              <a:t>Monitor for response / resistance to therapy</a:t>
            </a:r>
          </a:p>
          <a:p>
            <a:pPr marL="0" indent="0">
              <a:buNone/>
            </a:pPr>
            <a:r>
              <a:rPr lang="en-US" dirty="0"/>
              <a:t>Estimate cancer aggression, </a:t>
            </a:r>
            <a:r>
              <a:rPr lang="en-US" i="1" dirty="0"/>
              <a:t>i.e.</a:t>
            </a:r>
            <a:r>
              <a:rPr lang="en-US" dirty="0"/>
              <a:t> prognosis</a:t>
            </a:r>
          </a:p>
          <a:p>
            <a:pPr marL="0" indent="0">
              <a:buNone/>
            </a:pPr>
            <a:r>
              <a:rPr lang="en-US" dirty="0"/>
              <a:t>Predict treatment efficacy</a:t>
            </a:r>
          </a:p>
          <a:p>
            <a:pPr marL="0" indent="0">
              <a:buNone/>
            </a:pPr>
            <a:r>
              <a:rPr lang="en-US" b="1" dirty="0"/>
              <a:t>Characterize cancer biology…</a:t>
            </a:r>
          </a:p>
        </p:txBody>
      </p:sp>
      <p:sp>
        <p:nvSpPr>
          <p:cNvPr id="4" name="Star: 5 Points 3">
            <a:extLst>
              <a:ext uri="{FF2B5EF4-FFF2-40B4-BE49-F238E27FC236}">
                <a16:creationId xmlns:a16="http://schemas.microsoft.com/office/drawing/2014/main" id="{13FFC5E9-89E3-427C-A356-BB1C3D5C24D9}"/>
              </a:ext>
            </a:extLst>
          </p:cNvPr>
          <p:cNvSpPr/>
          <p:nvPr/>
        </p:nvSpPr>
        <p:spPr>
          <a:xfrm>
            <a:off x="2345864" y="4879218"/>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37FFC6BE-1A70-4438-A430-FD15981DFBA0}"/>
              </a:ext>
            </a:extLst>
          </p:cNvPr>
          <p:cNvSpPr/>
          <p:nvPr/>
        </p:nvSpPr>
        <p:spPr>
          <a:xfrm>
            <a:off x="7129417" y="4879218"/>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764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BA41-C23E-4FD9-B649-E02355533991}"/>
              </a:ext>
            </a:extLst>
          </p:cNvPr>
          <p:cNvSpPr>
            <a:spLocks noGrp="1"/>
          </p:cNvSpPr>
          <p:nvPr>
            <p:ph type="title"/>
          </p:nvPr>
        </p:nvSpPr>
        <p:spPr>
          <a:xfrm>
            <a:off x="838199" y="365125"/>
            <a:ext cx="11270290" cy="1325563"/>
          </a:xfrm>
        </p:spPr>
        <p:txBody>
          <a:bodyPr/>
          <a:lstStyle/>
          <a:p>
            <a:r>
              <a:rPr lang="en-US" b="1" dirty="0" err="1"/>
              <a:t>ctDNA</a:t>
            </a:r>
            <a:r>
              <a:rPr lang="en-US" b="1" dirty="0"/>
              <a:t> fragment features and cancer phenotype?</a:t>
            </a:r>
            <a:endParaRPr lang="en-CA" b="1" dirty="0"/>
          </a:p>
        </p:txBody>
      </p:sp>
      <p:sp>
        <p:nvSpPr>
          <p:cNvPr id="4" name="Content Placeholder 2">
            <a:extLst>
              <a:ext uri="{FF2B5EF4-FFF2-40B4-BE49-F238E27FC236}">
                <a16:creationId xmlns:a16="http://schemas.microsoft.com/office/drawing/2014/main" id="{D91BEDE6-43A2-40CE-9996-2A46EC5415CF}"/>
              </a:ext>
            </a:extLst>
          </p:cNvPr>
          <p:cNvSpPr txBox="1">
            <a:spLocks/>
          </p:cNvSpPr>
          <p:nvPr/>
        </p:nvSpPr>
        <p:spPr>
          <a:xfrm>
            <a:off x="2788431" y="5282776"/>
            <a:ext cx="6667544" cy="372267"/>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CA" sz="1400" dirty="0">
                <a:solidFill>
                  <a:srgbClr val="999999"/>
                </a:solidFill>
              </a:rPr>
              <a:t>Van der Pol and </a:t>
            </a:r>
            <a:r>
              <a:rPr lang="en-CA" sz="1400" dirty="0" err="1">
                <a:solidFill>
                  <a:srgbClr val="999999"/>
                </a:solidFill>
              </a:rPr>
              <a:t>Mouliere</a:t>
            </a:r>
            <a:r>
              <a:rPr lang="en-CA" sz="1400" dirty="0">
                <a:solidFill>
                  <a:srgbClr val="999999"/>
                </a:solidFill>
              </a:rPr>
              <a:t>, </a:t>
            </a:r>
            <a:r>
              <a:rPr lang="en-CA" sz="1400" dirty="0" err="1">
                <a:solidFill>
                  <a:srgbClr val="999999"/>
                </a:solidFill>
              </a:rPr>
              <a:t>Canc</a:t>
            </a:r>
            <a:r>
              <a:rPr lang="en-CA" sz="1400" dirty="0">
                <a:solidFill>
                  <a:srgbClr val="999999"/>
                </a:solidFill>
              </a:rPr>
              <a:t> Cell Rev, 2019; Murtaza and Caldas, Nat Gen, 2016</a:t>
            </a:r>
            <a:endParaRPr lang="en-CA" sz="1400" dirty="0">
              <a:solidFill>
                <a:prstClr val="black"/>
              </a:solidFill>
            </a:endParaRPr>
          </a:p>
        </p:txBody>
      </p:sp>
      <p:sp>
        <p:nvSpPr>
          <p:cNvPr id="5" name="Content Placeholder 2">
            <a:extLst>
              <a:ext uri="{FF2B5EF4-FFF2-40B4-BE49-F238E27FC236}">
                <a16:creationId xmlns:a16="http://schemas.microsoft.com/office/drawing/2014/main" id="{86747391-0B9D-425E-9B5D-E5C9DCCF50F1}"/>
              </a:ext>
            </a:extLst>
          </p:cNvPr>
          <p:cNvSpPr txBox="1">
            <a:spLocks/>
          </p:cNvSpPr>
          <p:nvPr/>
        </p:nvSpPr>
        <p:spPr>
          <a:xfrm>
            <a:off x="2942612" y="1866683"/>
            <a:ext cx="6248400" cy="42206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1600" b="1" dirty="0">
                <a:solidFill>
                  <a:srgbClr val="000000"/>
                </a:solidFill>
                <a:sym typeface="Wingdings" panose="05000000000000000000" pitchFamily="2" charset="2"/>
              </a:rPr>
              <a:t>cfDNA fragmentation patterns are biased by nucleosomes</a:t>
            </a:r>
          </a:p>
        </p:txBody>
      </p:sp>
      <p:pic>
        <p:nvPicPr>
          <p:cNvPr id="6" name="Picture 5" descr="Chart&#10;&#10;Description automatically generated with medium confidence">
            <a:extLst>
              <a:ext uri="{FF2B5EF4-FFF2-40B4-BE49-F238E27FC236}">
                <a16:creationId xmlns:a16="http://schemas.microsoft.com/office/drawing/2014/main" id="{17F2601D-10A6-4DB9-BD58-6C61E79CC1E4}"/>
              </a:ext>
            </a:extLst>
          </p:cNvPr>
          <p:cNvPicPr>
            <a:picLocks noChangeAspect="1"/>
          </p:cNvPicPr>
          <p:nvPr/>
        </p:nvPicPr>
        <p:blipFill rotWithShape="1">
          <a:blip r:embed="rId3">
            <a:extLst>
              <a:ext uri="{28A0092B-C50C-407E-A947-70E740481C1C}">
                <a14:useLocalDpi xmlns:a14="http://schemas.microsoft.com/office/drawing/2010/main" val="0"/>
              </a:ext>
            </a:extLst>
          </a:blip>
          <a:srcRect b="495"/>
          <a:stretch/>
        </p:blipFill>
        <p:spPr>
          <a:xfrm>
            <a:off x="3169698" y="2202780"/>
            <a:ext cx="5753100" cy="3011631"/>
          </a:xfrm>
          <a:prstGeom prst="rect">
            <a:avLst/>
          </a:prstGeom>
        </p:spPr>
      </p:pic>
      <p:sp>
        <p:nvSpPr>
          <p:cNvPr id="7" name="Content Placeholder 2">
            <a:extLst>
              <a:ext uri="{FF2B5EF4-FFF2-40B4-BE49-F238E27FC236}">
                <a16:creationId xmlns:a16="http://schemas.microsoft.com/office/drawing/2014/main" id="{D88088A5-5C58-452D-B6EC-020C86D10D7F}"/>
              </a:ext>
            </a:extLst>
          </p:cNvPr>
          <p:cNvSpPr txBox="1">
            <a:spLocks/>
          </p:cNvSpPr>
          <p:nvPr/>
        </p:nvSpPr>
        <p:spPr>
          <a:xfrm>
            <a:off x="263688" y="5926444"/>
            <a:ext cx="11844801" cy="87896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CA" sz="2000" dirty="0">
                <a:solidFill>
                  <a:srgbClr val="000000"/>
                </a:solidFill>
                <a:sym typeface="Wingdings" panose="05000000000000000000" pitchFamily="2" charset="2"/>
              </a:rPr>
              <a:t>Nucleosome position reflects important cellular processes: </a:t>
            </a:r>
            <a:r>
              <a:rPr lang="en-CA" sz="2000" b="1" dirty="0">
                <a:solidFill>
                  <a:srgbClr val="000000"/>
                </a:solidFill>
                <a:sym typeface="Wingdings" panose="05000000000000000000" pitchFamily="2" charset="2"/>
              </a:rPr>
              <a:t>gene transcription</a:t>
            </a:r>
            <a:r>
              <a:rPr lang="en-CA" sz="2000" dirty="0">
                <a:solidFill>
                  <a:srgbClr val="000000"/>
                </a:solidFill>
                <a:sym typeface="Wingdings" panose="05000000000000000000" pitchFamily="2" charset="2"/>
              </a:rPr>
              <a:t> and </a:t>
            </a:r>
            <a:r>
              <a:rPr lang="en-CA" sz="2000" b="1" dirty="0">
                <a:solidFill>
                  <a:srgbClr val="000000"/>
                </a:solidFill>
                <a:sym typeface="Wingdings" panose="05000000000000000000" pitchFamily="2" charset="2"/>
              </a:rPr>
              <a:t>transcription factor binding </a:t>
            </a:r>
          </a:p>
          <a:p>
            <a:pPr marL="0" indent="0">
              <a:buNone/>
            </a:pPr>
            <a:r>
              <a:rPr lang="en-CA" sz="2000" b="1" dirty="0">
                <a:solidFill>
                  <a:srgbClr val="000000"/>
                </a:solidFill>
                <a:sym typeface="Wingdings" panose="05000000000000000000" pitchFamily="2" charset="2"/>
              </a:rPr>
              <a:t> </a:t>
            </a:r>
            <a:r>
              <a:rPr lang="en-CA" sz="2000" b="1" dirty="0">
                <a:solidFill>
                  <a:srgbClr val="FF0000"/>
                </a:solidFill>
                <a:sym typeface="Wingdings" panose="05000000000000000000" pitchFamily="2" charset="2"/>
              </a:rPr>
              <a:t>can be inferred from ctDNA</a:t>
            </a:r>
          </a:p>
        </p:txBody>
      </p:sp>
    </p:spTree>
    <p:extLst>
      <p:ext uri="{BB962C8B-B14F-4D97-AF65-F5344CB8AC3E}">
        <p14:creationId xmlns:p14="http://schemas.microsoft.com/office/powerpoint/2010/main" val="10545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7B9FD-9DF3-46F1-83C4-1E09853B2281}"/>
              </a:ext>
            </a:extLst>
          </p:cNvPr>
          <p:cNvPicPr>
            <a:picLocks noChangeAspect="1"/>
          </p:cNvPicPr>
          <p:nvPr/>
        </p:nvPicPr>
        <p:blipFill>
          <a:blip r:embed="rId2"/>
          <a:stretch>
            <a:fillRect/>
          </a:stretch>
        </p:blipFill>
        <p:spPr>
          <a:xfrm>
            <a:off x="6891453" y="2125448"/>
            <a:ext cx="4917372" cy="4087111"/>
          </a:xfrm>
          <a:prstGeom prst="rect">
            <a:avLst/>
          </a:prstGeom>
        </p:spPr>
      </p:pic>
      <p:sp>
        <p:nvSpPr>
          <p:cNvPr id="12" name="Title 11">
            <a:extLst>
              <a:ext uri="{FF2B5EF4-FFF2-40B4-BE49-F238E27FC236}">
                <a16:creationId xmlns:a16="http://schemas.microsoft.com/office/drawing/2014/main" id="{BEE2A46F-E348-4E89-8A7C-6496F68A13D1}"/>
              </a:ext>
            </a:extLst>
          </p:cNvPr>
          <p:cNvSpPr>
            <a:spLocks noGrp="1"/>
          </p:cNvSpPr>
          <p:nvPr>
            <p:ph type="title"/>
          </p:nvPr>
        </p:nvSpPr>
        <p:spPr>
          <a:xfrm>
            <a:off x="838200" y="365125"/>
            <a:ext cx="10521626" cy="1325563"/>
          </a:xfrm>
        </p:spPr>
        <p:txBody>
          <a:bodyPr>
            <a:normAutofit/>
          </a:bodyPr>
          <a:lstStyle/>
          <a:p>
            <a:r>
              <a:rPr lang="en-CA" b="1" dirty="0"/>
              <a:t>ctDNA nucleosome occupancy patterns recapitulate tissue mRNA abundance </a:t>
            </a:r>
          </a:p>
        </p:txBody>
      </p:sp>
      <p:sp>
        <p:nvSpPr>
          <p:cNvPr id="2" name="Rectangle 1">
            <a:extLst>
              <a:ext uri="{FF2B5EF4-FFF2-40B4-BE49-F238E27FC236}">
                <a16:creationId xmlns:a16="http://schemas.microsoft.com/office/drawing/2014/main" id="{7B3DEE7A-96C1-467C-BAA4-CCC7AFB833D6}"/>
              </a:ext>
            </a:extLst>
          </p:cNvPr>
          <p:cNvSpPr/>
          <p:nvPr/>
        </p:nvSpPr>
        <p:spPr>
          <a:xfrm>
            <a:off x="215592" y="4010005"/>
            <a:ext cx="6296719" cy="1631216"/>
          </a:xfrm>
          <a:prstGeom prst="rect">
            <a:avLst/>
          </a:prstGeom>
        </p:spPr>
        <p:txBody>
          <a:bodyPr wrap="square">
            <a:spAutoFit/>
          </a:bodyPr>
          <a:lstStyle/>
          <a:p>
            <a:r>
              <a:rPr lang="en-CA" sz="2000" dirty="0">
                <a:latin typeface="Arial" panose="020B0604020202020204" pitchFamily="34" charset="0"/>
                <a:ea typeface="Arial" panose="020B0604020202020204" pitchFamily="34" charset="0"/>
              </a:rPr>
              <a:t>Highly expressed genes displayed features (in </a:t>
            </a:r>
            <a:r>
              <a:rPr lang="en-CA" sz="2000" dirty="0" err="1">
                <a:latin typeface="Arial" panose="020B0604020202020204" pitchFamily="34" charset="0"/>
                <a:ea typeface="Arial" panose="020B0604020202020204" pitchFamily="34" charset="0"/>
              </a:rPr>
              <a:t>cfDNA</a:t>
            </a:r>
            <a:r>
              <a:rPr lang="en-CA" sz="2000" dirty="0">
                <a:latin typeface="Arial" panose="020B0604020202020204" pitchFamily="34" charset="0"/>
                <a:ea typeface="Arial" panose="020B0604020202020204" pitchFamily="34" charset="0"/>
              </a:rPr>
              <a:t>) consistent with active transcription</a:t>
            </a:r>
          </a:p>
          <a:p>
            <a:pPr marL="285750" indent="-285750">
              <a:buFont typeface="Arial" panose="020B0604020202020204" pitchFamily="34" charset="0"/>
              <a:buChar char="•"/>
            </a:pPr>
            <a:r>
              <a:rPr lang="en-CA" sz="2000" dirty="0">
                <a:latin typeface="Arial" panose="020B0604020202020204" pitchFamily="34" charset="0"/>
                <a:ea typeface="Arial" panose="020B0604020202020204" pitchFamily="34" charset="0"/>
              </a:rPr>
              <a:t>nucleosome depletion at transcriptional start sites</a:t>
            </a:r>
          </a:p>
          <a:p>
            <a:pPr marL="285750" indent="-285750">
              <a:buFont typeface="Arial" panose="020B0604020202020204" pitchFamily="34" charset="0"/>
              <a:buChar char="•"/>
            </a:pPr>
            <a:r>
              <a:rPr lang="en-CA" sz="2000" dirty="0">
                <a:latin typeface="Arial" panose="020B0604020202020204" pitchFamily="34" charset="0"/>
                <a:ea typeface="Arial" panose="020B0604020202020204" pitchFamily="34" charset="0"/>
              </a:rPr>
              <a:t>strong +1 occupancy</a:t>
            </a:r>
          </a:p>
          <a:p>
            <a:pPr marL="285750" indent="-285750">
              <a:buFont typeface="Arial" panose="020B0604020202020204" pitchFamily="34" charset="0"/>
              <a:buChar char="•"/>
            </a:pPr>
            <a:r>
              <a:rPr lang="en-CA" sz="2000" dirty="0">
                <a:latin typeface="Arial" panose="020B0604020202020204" pitchFamily="34" charset="0"/>
                <a:ea typeface="Arial" panose="020B0604020202020204" pitchFamily="34" charset="0"/>
              </a:rPr>
              <a:t>well-ordered nucleosomes extending into first exon</a:t>
            </a:r>
            <a:endParaRPr lang="en-CA" sz="2000" dirty="0"/>
          </a:p>
        </p:txBody>
      </p:sp>
      <p:sp>
        <p:nvSpPr>
          <p:cNvPr id="3" name="Rectangle 2">
            <a:extLst>
              <a:ext uri="{FF2B5EF4-FFF2-40B4-BE49-F238E27FC236}">
                <a16:creationId xmlns:a16="http://schemas.microsoft.com/office/drawing/2014/main" id="{79B697A6-A5BF-46A0-B8A1-FC2687B44272}"/>
              </a:ext>
            </a:extLst>
          </p:cNvPr>
          <p:cNvSpPr/>
          <p:nvPr/>
        </p:nvSpPr>
        <p:spPr>
          <a:xfrm>
            <a:off x="282498" y="2212409"/>
            <a:ext cx="6188928" cy="923330"/>
          </a:xfrm>
          <a:prstGeom prst="rect">
            <a:avLst/>
          </a:prstGeom>
        </p:spPr>
        <p:txBody>
          <a:bodyPr wrap="square">
            <a:spAutoFit/>
          </a:bodyPr>
          <a:lstStyle/>
          <a:p>
            <a:r>
              <a:rPr lang="en-CA" dirty="0">
                <a:latin typeface="Arial" panose="020B0604020202020204" pitchFamily="34" charset="0"/>
                <a:ea typeface="Arial" panose="020B0604020202020204" pitchFamily="34" charset="0"/>
              </a:rPr>
              <a:t>Generated per-sample </a:t>
            </a:r>
            <a:r>
              <a:rPr lang="en-CA" b="1" i="1" dirty="0">
                <a:latin typeface="Arial" panose="020B0604020202020204" pitchFamily="34" charset="0"/>
                <a:ea typeface="Arial" panose="020B0604020202020204" pitchFamily="34" charset="0"/>
              </a:rPr>
              <a:t>nucleosome occupancy maps </a:t>
            </a:r>
            <a:r>
              <a:rPr lang="en-CA" dirty="0">
                <a:latin typeface="Arial" panose="020B0604020202020204" pitchFamily="34" charset="0"/>
                <a:ea typeface="Arial" panose="020B0604020202020204" pitchFamily="34" charset="0"/>
              </a:rPr>
              <a:t>from </a:t>
            </a:r>
            <a:r>
              <a:rPr lang="en-CA" dirty="0" err="1">
                <a:latin typeface="Arial" panose="020B0604020202020204" pitchFamily="34" charset="0"/>
                <a:ea typeface="Arial" panose="020B0604020202020204" pitchFamily="34" charset="0"/>
              </a:rPr>
              <a:t>cfDNA</a:t>
            </a:r>
            <a:r>
              <a:rPr lang="en-CA" dirty="0">
                <a:latin typeface="Arial" panose="020B0604020202020204" pitchFamily="34" charset="0"/>
                <a:ea typeface="Arial" panose="020B0604020202020204" pitchFamily="34" charset="0"/>
              </a:rPr>
              <a:t> WGS and correlated results with whole-</a:t>
            </a:r>
            <a:r>
              <a:rPr lang="en-CA" u="sng" dirty="0">
                <a:latin typeface="Arial" panose="020B0604020202020204" pitchFamily="34" charset="0"/>
                <a:ea typeface="Arial" panose="020B0604020202020204" pitchFamily="34" charset="0"/>
              </a:rPr>
              <a:t>transcriptome sequencing of same-day metastatic biopsy</a:t>
            </a:r>
            <a:endParaRPr lang="en-CA" u="sng" dirty="0"/>
          </a:p>
        </p:txBody>
      </p:sp>
      <p:sp>
        <p:nvSpPr>
          <p:cNvPr id="5" name="Rectangle 4">
            <a:extLst>
              <a:ext uri="{FF2B5EF4-FFF2-40B4-BE49-F238E27FC236}">
                <a16:creationId xmlns:a16="http://schemas.microsoft.com/office/drawing/2014/main" id="{DB7B722D-1941-491C-B4EA-DB9EB9FD0901}"/>
              </a:ext>
            </a:extLst>
          </p:cNvPr>
          <p:cNvSpPr/>
          <p:nvPr/>
        </p:nvSpPr>
        <p:spPr>
          <a:xfrm>
            <a:off x="7170234" y="2136598"/>
            <a:ext cx="4739268" cy="11195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C266D8C1-CEE9-4FA0-94CB-D00DDC4C798A}"/>
              </a:ext>
            </a:extLst>
          </p:cNvPr>
          <p:cNvSpPr txBox="1"/>
          <p:nvPr/>
        </p:nvSpPr>
        <p:spPr>
          <a:xfrm>
            <a:off x="9539868" y="1356151"/>
            <a:ext cx="2609386" cy="369332"/>
          </a:xfrm>
          <a:prstGeom prst="rect">
            <a:avLst/>
          </a:prstGeom>
          <a:noFill/>
        </p:spPr>
        <p:txBody>
          <a:bodyPr wrap="square" rtlCol="0">
            <a:spAutoFit/>
          </a:bodyPr>
          <a:lstStyle/>
          <a:p>
            <a:r>
              <a:rPr lang="en-CA" dirty="0"/>
              <a:t>Transcriptional start site</a:t>
            </a:r>
          </a:p>
        </p:txBody>
      </p:sp>
      <p:cxnSp>
        <p:nvCxnSpPr>
          <p:cNvPr id="9" name="Straight Arrow Connector 8">
            <a:extLst>
              <a:ext uri="{FF2B5EF4-FFF2-40B4-BE49-F238E27FC236}">
                <a16:creationId xmlns:a16="http://schemas.microsoft.com/office/drawing/2014/main" id="{261F30A2-F3B2-477C-A139-B75616581172}"/>
              </a:ext>
            </a:extLst>
          </p:cNvPr>
          <p:cNvCxnSpPr>
            <a:cxnSpLocks/>
          </p:cNvCxnSpPr>
          <p:nvPr/>
        </p:nvCxnSpPr>
        <p:spPr>
          <a:xfrm flipH="1">
            <a:off x="9350139" y="1689286"/>
            <a:ext cx="273977" cy="4013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2BEFB0-7F8C-4083-B514-B770465EE265}"/>
              </a:ext>
            </a:extLst>
          </p:cNvPr>
          <p:cNvSpPr txBox="1"/>
          <p:nvPr/>
        </p:nvSpPr>
        <p:spPr>
          <a:xfrm>
            <a:off x="7947649" y="6455047"/>
            <a:ext cx="4262281" cy="369332"/>
          </a:xfrm>
          <a:prstGeom prst="rect">
            <a:avLst/>
          </a:prstGeom>
          <a:noFill/>
        </p:spPr>
        <p:txBody>
          <a:bodyPr wrap="square" rtlCol="0">
            <a:spAutoFit/>
          </a:bodyPr>
          <a:lstStyle/>
          <a:p>
            <a:r>
              <a:rPr lang="en-US" dirty="0"/>
              <a:t>Herberts, Annala, </a:t>
            </a:r>
            <a:r>
              <a:rPr lang="en-US" dirty="0" err="1"/>
              <a:t>Sipola</a:t>
            </a:r>
            <a:r>
              <a:rPr lang="en-US" dirty="0"/>
              <a:t>, </a:t>
            </a:r>
            <a:r>
              <a:rPr lang="en-US" i="1" dirty="0"/>
              <a:t>et al</a:t>
            </a:r>
            <a:r>
              <a:rPr lang="en-US" dirty="0"/>
              <a:t>. </a:t>
            </a:r>
            <a:r>
              <a:rPr lang="en-US" b="1" i="1" dirty="0"/>
              <a:t>Nature 2022</a:t>
            </a:r>
            <a:endParaRPr lang="en-CA" b="1" i="1" dirty="0"/>
          </a:p>
        </p:txBody>
      </p:sp>
    </p:spTree>
    <p:extLst>
      <p:ext uri="{BB962C8B-B14F-4D97-AF65-F5344CB8AC3E}">
        <p14:creationId xmlns:p14="http://schemas.microsoft.com/office/powerpoint/2010/main" val="14420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415600" y="186967"/>
            <a:ext cx="9018332" cy="763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en-GB" b="1" dirty="0"/>
              <a:t>AR binding inferred from </a:t>
            </a:r>
            <a:r>
              <a:rPr lang="en-GB" b="1" dirty="0" err="1"/>
              <a:t>ctDNA</a:t>
            </a:r>
            <a:r>
              <a:rPr lang="en-GB" b="1" dirty="0"/>
              <a:t> WGS</a:t>
            </a:r>
            <a:endParaRPr b="1" dirty="0"/>
          </a:p>
          <a:p>
            <a:pPr>
              <a:buClr>
                <a:schemeClr val="dk1"/>
              </a:buClr>
              <a:buSzPct val="39285"/>
            </a:pPr>
            <a:endParaRPr b="1" dirty="0"/>
          </a:p>
        </p:txBody>
      </p:sp>
      <p:pic>
        <p:nvPicPr>
          <p:cNvPr id="196" name="Google Shape;196;p25"/>
          <p:cNvPicPr preferRelativeResize="0"/>
          <p:nvPr/>
        </p:nvPicPr>
        <p:blipFill>
          <a:blip r:embed="rId3">
            <a:alphaModFix/>
          </a:blip>
          <a:stretch>
            <a:fillRect/>
          </a:stretch>
        </p:blipFill>
        <p:spPr>
          <a:xfrm>
            <a:off x="4635344" y="950568"/>
            <a:ext cx="6882291" cy="5791865"/>
          </a:xfrm>
          <a:prstGeom prst="rect">
            <a:avLst/>
          </a:prstGeom>
          <a:noFill/>
          <a:ln>
            <a:noFill/>
          </a:ln>
        </p:spPr>
      </p:pic>
      <p:sp>
        <p:nvSpPr>
          <p:cNvPr id="197" name="Google Shape;197;p25"/>
          <p:cNvSpPr txBox="1"/>
          <p:nvPr/>
        </p:nvSpPr>
        <p:spPr>
          <a:xfrm>
            <a:off x="415600" y="1533525"/>
            <a:ext cx="3894017" cy="4921522"/>
          </a:xfrm>
          <a:prstGeom prst="rect">
            <a:avLst/>
          </a:prstGeom>
          <a:noFill/>
          <a:ln>
            <a:noFill/>
          </a:ln>
        </p:spPr>
        <p:txBody>
          <a:bodyPr spcFirstLastPara="1" wrap="square" lIns="121900" tIns="121900" rIns="121900" bIns="121900" anchor="t" anchorCtr="0">
            <a:noAutofit/>
          </a:bodyPr>
          <a:lstStyle/>
          <a:p>
            <a:pPr lvl="0"/>
            <a:r>
              <a:rPr lang="en-CA" dirty="0"/>
              <a:t>Measured nucleosome occupancy at 3224 prostate-cancer AR-binding sites</a:t>
            </a:r>
          </a:p>
          <a:p>
            <a:pPr lvl="0"/>
            <a:endParaRPr lang="en-CA" dirty="0"/>
          </a:p>
          <a:p>
            <a:pPr lvl="0"/>
            <a:r>
              <a:rPr lang="en-CA" dirty="0"/>
              <a:t>Most samples exhibited strong ARBS nucleosome depletion = </a:t>
            </a:r>
            <a:r>
              <a:rPr lang="en-CA" b="1" dirty="0"/>
              <a:t>persistent AR signalling?</a:t>
            </a:r>
          </a:p>
          <a:p>
            <a:pPr lvl="0"/>
            <a:endParaRPr lang="en-CA" dirty="0"/>
          </a:p>
          <a:p>
            <a:pPr lvl="0"/>
            <a:r>
              <a:rPr lang="en-CA" dirty="0"/>
              <a:t>This signal was largely absent from </a:t>
            </a:r>
            <a:r>
              <a:rPr lang="en-CA" dirty="0" err="1"/>
              <a:t>ctDNA</a:t>
            </a:r>
            <a:r>
              <a:rPr lang="en-CA" dirty="0"/>
              <a:t> negative samples, bladder cancer, and NEPC</a:t>
            </a:r>
          </a:p>
          <a:p>
            <a:pPr lvl="0"/>
            <a:endParaRPr lang="en-CA" dirty="0"/>
          </a:p>
          <a:p>
            <a:pPr lvl="0"/>
            <a:r>
              <a:rPr lang="en-CA" dirty="0"/>
              <a:t>ARBS nucleosome depletion correlated with average </a:t>
            </a:r>
            <a:r>
              <a:rPr lang="en-CA" i="1" dirty="0"/>
              <a:t>AR</a:t>
            </a:r>
            <a:r>
              <a:rPr lang="en-CA" dirty="0"/>
              <a:t> gene and enhancer copy-number (but not PSA)</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0785B8-6E6B-4C00-B6F5-2B837B6FA226}"/>
              </a:ext>
            </a:extLst>
          </p:cNvPr>
          <p:cNvSpPr>
            <a:spLocks noGrp="1"/>
          </p:cNvSpPr>
          <p:nvPr>
            <p:ph type="title"/>
          </p:nvPr>
        </p:nvSpPr>
        <p:spPr/>
        <p:txBody>
          <a:bodyPr/>
          <a:lstStyle/>
          <a:p>
            <a:r>
              <a:rPr lang="en-US" b="1" dirty="0"/>
              <a:t>Identifying emerging lineage plasticity through ctDNA phenotyping</a:t>
            </a:r>
            <a:endParaRPr lang="en-CA" b="1" dirty="0"/>
          </a:p>
        </p:txBody>
      </p:sp>
      <p:pic>
        <p:nvPicPr>
          <p:cNvPr id="4" name="Picture 3">
            <a:extLst>
              <a:ext uri="{FF2B5EF4-FFF2-40B4-BE49-F238E27FC236}">
                <a16:creationId xmlns:a16="http://schemas.microsoft.com/office/drawing/2014/main" id="{2CEF0B4C-EA1B-42CD-9B35-77C223807805}"/>
              </a:ext>
            </a:extLst>
          </p:cNvPr>
          <p:cNvPicPr>
            <a:picLocks noChangeAspect="1"/>
          </p:cNvPicPr>
          <p:nvPr/>
        </p:nvPicPr>
        <p:blipFill>
          <a:blip r:embed="rId2"/>
          <a:stretch>
            <a:fillRect/>
          </a:stretch>
        </p:blipFill>
        <p:spPr>
          <a:xfrm>
            <a:off x="424152" y="2604865"/>
            <a:ext cx="11147770" cy="2574978"/>
          </a:xfrm>
          <a:prstGeom prst="rect">
            <a:avLst/>
          </a:prstGeom>
        </p:spPr>
      </p:pic>
      <p:sp>
        <p:nvSpPr>
          <p:cNvPr id="5" name="Rectangle 4">
            <a:extLst>
              <a:ext uri="{FF2B5EF4-FFF2-40B4-BE49-F238E27FC236}">
                <a16:creationId xmlns:a16="http://schemas.microsoft.com/office/drawing/2014/main" id="{6A613508-1268-4556-93E0-9C006419CD1A}"/>
              </a:ext>
            </a:extLst>
          </p:cNvPr>
          <p:cNvSpPr/>
          <p:nvPr/>
        </p:nvSpPr>
        <p:spPr>
          <a:xfrm>
            <a:off x="258144" y="2549515"/>
            <a:ext cx="369666" cy="541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E10F2A83-D236-4FB5-B5CF-B99387D25216}"/>
              </a:ext>
            </a:extLst>
          </p:cNvPr>
          <p:cNvSpPr/>
          <p:nvPr/>
        </p:nvSpPr>
        <p:spPr>
          <a:xfrm>
            <a:off x="6801819" y="2604865"/>
            <a:ext cx="369666" cy="541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995A12D2-CC4A-45DA-914D-065F14428C32}"/>
              </a:ext>
            </a:extLst>
          </p:cNvPr>
          <p:cNvSpPr txBox="1"/>
          <p:nvPr/>
        </p:nvSpPr>
        <p:spPr>
          <a:xfrm>
            <a:off x="3789690" y="5494279"/>
            <a:ext cx="3525090" cy="646331"/>
          </a:xfrm>
          <a:prstGeom prst="rect">
            <a:avLst/>
          </a:prstGeom>
          <a:noFill/>
        </p:spPr>
        <p:txBody>
          <a:bodyPr wrap="square" rtlCol="0">
            <a:spAutoFit/>
          </a:bodyPr>
          <a:lstStyle/>
          <a:p>
            <a:r>
              <a:rPr lang="en-CA" dirty="0"/>
              <a:t>Rapid expansion of a new population with an </a:t>
            </a:r>
            <a:r>
              <a:rPr lang="en-CA" i="1" dirty="0"/>
              <a:t>RB1</a:t>
            </a:r>
            <a:r>
              <a:rPr lang="en-CA" dirty="0"/>
              <a:t> mutation</a:t>
            </a:r>
          </a:p>
        </p:txBody>
      </p:sp>
      <p:sp>
        <p:nvSpPr>
          <p:cNvPr id="10" name="TextBox 9">
            <a:extLst>
              <a:ext uri="{FF2B5EF4-FFF2-40B4-BE49-F238E27FC236}">
                <a16:creationId xmlns:a16="http://schemas.microsoft.com/office/drawing/2014/main" id="{5CC97812-9EF1-4367-9DA2-FA2B35940676}"/>
              </a:ext>
            </a:extLst>
          </p:cNvPr>
          <p:cNvSpPr txBox="1"/>
          <p:nvPr/>
        </p:nvSpPr>
        <p:spPr>
          <a:xfrm>
            <a:off x="7252391" y="1662113"/>
            <a:ext cx="3924300" cy="646331"/>
          </a:xfrm>
          <a:prstGeom prst="rect">
            <a:avLst/>
          </a:prstGeom>
          <a:noFill/>
        </p:spPr>
        <p:txBody>
          <a:bodyPr wrap="square" rtlCol="0">
            <a:spAutoFit/>
          </a:bodyPr>
          <a:lstStyle/>
          <a:p>
            <a:r>
              <a:rPr lang="en-CA" dirty="0"/>
              <a:t>Complete loss of ARBS nucleosome depletion signal in the new population</a:t>
            </a:r>
          </a:p>
        </p:txBody>
      </p:sp>
      <p:cxnSp>
        <p:nvCxnSpPr>
          <p:cNvPr id="12" name="Straight Arrow Connector 11">
            <a:extLst>
              <a:ext uri="{FF2B5EF4-FFF2-40B4-BE49-F238E27FC236}">
                <a16:creationId xmlns:a16="http://schemas.microsoft.com/office/drawing/2014/main" id="{A5A7CD16-DFF7-42A6-A3B8-BA1B918C6ED3}"/>
              </a:ext>
            </a:extLst>
          </p:cNvPr>
          <p:cNvCxnSpPr/>
          <p:nvPr/>
        </p:nvCxnSpPr>
        <p:spPr>
          <a:xfrm flipV="1">
            <a:off x="5238750" y="4257675"/>
            <a:ext cx="313485" cy="1171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62019B5-8E74-44B3-BCBC-C89D2952FBC8}"/>
              </a:ext>
            </a:extLst>
          </p:cNvPr>
          <p:cNvCxnSpPr>
            <a:cxnSpLocks/>
          </p:cNvCxnSpPr>
          <p:nvPr/>
        </p:nvCxnSpPr>
        <p:spPr>
          <a:xfrm>
            <a:off x="8966891" y="2396297"/>
            <a:ext cx="424759" cy="883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B303C8-BDC4-47DD-8E1D-6BB920B950CE}"/>
              </a:ext>
            </a:extLst>
          </p:cNvPr>
          <p:cNvSpPr txBox="1"/>
          <p:nvPr/>
        </p:nvSpPr>
        <p:spPr>
          <a:xfrm>
            <a:off x="7947649" y="6455047"/>
            <a:ext cx="4262281" cy="369332"/>
          </a:xfrm>
          <a:prstGeom prst="rect">
            <a:avLst/>
          </a:prstGeom>
          <a:noFill/>
        </p:spPr>
        <p:txBody>
          <a:bodyPr wrap="square" rtlCol="0">
            <a:spAutoFit/>
          </a:bodyPr>
          <a:lstStyle/>
          <a:p>
            <a:r>
              <a:rPr lang="en-US" dirty="0"/>
              <a:t>Herberts, Annala, </a:t>
            </a:r>
            <a:r>
              <a:rPr lang="en-US" dirty="0" err="1"/>
              <a:t>Sipola</a:t>
            </a:r>
            <a:r>
              <a:rPr lang="en-US" dirty="0"/>
              <a:t>, </a:t>
            </a:r>
            <a:r>
              <a:rPr lang="en-US" i="1" dirty="0"/>
              <a:t>et al</a:t>
            </a:r>
            <a:r>
              <a:rPr lang="en-US" dirty="0"/>
              <a:t>. </a:t>
            </a:r>
            <a:r>
              <a:rPr lang="en-US" b="1" i="1" dirty="0"/>
              <a:t>Nature 2022</a:t>
            </a:r>
            <a:endParaRPr lang="en-CA" b="1" i="1" dirty="0"/>
          </a:p>
        </p:txBody>
      </p:sp>
    </p:spTree>
    <p:extLst>
      <p:ext uri="{BB962C8B-B14F-4D97-AF65-F5344CB8AC3E}">
        <p14:creationId xmlns:p14="http://schemas.microsoft.com/office/powerpoint/2010/main" val="2572946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0CBD-1956-4A14-B7EE-5431BF39D70B}"/>
              </a:ext>
            </a:extLst>
          </p:cNvPr>
          <p:cNvSpPr>
            <a:spLocks noGrp="1"/>
          </p:cNvSpPr>
          <p:nvPr>
            <p:ph type="title"/>
          </p:nvPr>
        </p:nvSpPr>
        <p:spPr/>
        <p:txBody>
          <a:bodyPr/>
          <a:lstStyle/>
          <a:p>
            <a:r>
              <a:rPr lang="en-CA" b="1" dirty="0"/>
              <a:t>The hype cycle for new technology </a:t>
            </a:r>
          </a:p>
        </p:txBody>
      </p:sp>
      <p:sp>
        <p:nvSpPr>
          <p:cNvPr id="5" name="TextBox 4">
            <a:extLst>
              <a:ext uri="{FF2B5EF4-FFF2-40B4-BE49-F238E27FC236}">
                <a16:creationId xmlns:a16="http://schemas.microsoft.com/office/drawing/2014/main" id="{50E5B6BB-EC19-4B86-94A4-C69BAFA4231A}"/>
              </a:ext>
            </a:extLst>
          </p:cNvPr>
          <p:cNvSpPr txBox="1"/>
          <p:nvPr/>
        </p:nvSpPr>
        <p:spPr>
          <a:xfrm>
            <a:off x="53787" y="6374655"/>
            <a:ext cx="6347014" cy="461665"/>
          </a:xfrm>
          <a:prstGeom prst="rect">
            <a:avLst/>
          </a:prstGeom>
          <a:noFill/>
        </p:spPr>
        <p:txBody>
          <a:bodyPr wrap="square">
            <a:spAutoFit/>
          </a:bodyPr>
          <a:lstStyle/>
          <a:p>
            <a:r>
              <a:rPr lang="en-CA" sz="1200" dirty="0"/>
              <a:t>Graph modified from original by </a:t>
            </a:r>
            <a:r>
              <a:rPr lang="en-CA" sz="1200" dirty="0" err="1"/>
              <a:t>Jeremykemp</a:t>
            </a:r>
            <a:r>
              <a:rPr lang="en-CA" sz="1200" dirty="0"/>
              <a:t> at English Wikipedia, CC BY-SA 3.0, </a:t>
            </a:r>
            <a:r>
              <a:rPr lang="en-CA" sz="1200" dirty="0">
                <a:hlinkClick r:id="rId2"/>
              </a:rPr>
              <a:t>https://commons.wikimedia.org/w/index.php?curid=10547051</a:t>
            </a:r>
            <a:r>
              <a:rPr lang="en-CA" sz="1200" dirty="0"/>
              <a:t> </a:t>
            </a:r>
          </a:p>
        </p:txBody>
      </p:sp>
      <p:pic>
        <p:nvPicPr>
          <p:cNvPr id="1026" name="Picture 2">
            <a:extLst>
              <a:ext uri="{FF2B5EF4-FFF2-40B4-BE49-F238E27FC236}">
                <a16:creationId xmlns:a16="http://schemas.microsoft.com/office/drawing/2014/main" id="{3E65D908-A11B-4D68-BAC0-61F4B6747F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471" y="1789766"/>
            <a:ext cx="6702421"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166C8B0C-3B0F-4AA0-A5F5-9C564193CF33}"/>
              </a:ext>
            </a:extLst>
          </p:cNvPr>
          <p:cNvSpPr/>
          <p:nvPr/>
        </p:nvSpPr>
        <p:spPr>
          <a:xfrm rot="1852960">
            <a:off x="3218329" y="3908612"/>
            <a:ext cx="573741" cy="1156447"/>
          </a:xfrm>
          <a:prstGeom prst="ellipse">
            <a:avLst/>
          </a:prstGeom>
          <a:solidFill>
            <a:srgbClr val="4472C4">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4B87122B-729B-4981-81BC-DBAC4A0D5EB4}"/>
              </a:ext>
            </a:extLst>
          </p:cNvPr>
          <p:cNvSpPr txBox="1"/>
          <p:nvPr/>
        </p:nvSpPr>
        <p:spPr>
          <a:xfrm>
            <a:off x="7781365" y="2990856"/>
            <a:ext cx="4186517" cy="3477875"/>
          </a:xfrm>
          <a:prstGeom prst="rect">
            <a:avLst/>
          </a:prstGeom>
          <a:noFill/>
        </p:spPr>
        <p:txBody>
          <a:bodyPr wrap="square" rtlCol="0">
            <a:spAutoFit/>
          </a:bodyPr>
          <a:lstStyle/>
          <a:p>
            <a:r>
              <a:rPr lang="en-CA" sz="2000" b="1" dirty="0"/>
              <a:t>What triggered disillusionment?</a:t>
            </a:r>
          </a:p>
          <a:p>
            <a:pPr marL="342900" indent="-342900">
              <a:buFont typeface="Arial" panose="020B0604020202020204" pitchFamily="34" charset="0"/>
              <a:buChar char="•"/>
            </a:pPr>
            <a:r>
              <a:rPr lang="en-CA" sz="2000" dirty="0"/>
              <a:t>False negatives (low </a:t>
            </a:r>
            <a:r>
              <a:rPr lang="en-CA" sz="2000" dirty="0" err="1"/>
              <a:t>ctDNA</a:t>
            </a:r>
            <a:r>
              <a:rPr lang="en-CA" sz="2000" dirty="0"/>
              <a:t>%)</a:t>
            </a:r>
          </a:p>
          <a:p>
            <a:pPr marL="342900" indent="-342900">
              <a:buFont typeface="Arial" panose="020B0604020202020204" pitchFamily="34" charset="0"/>
              <a:buChar char="•"/>
            </a:pPr>
            <a:r>
              <a:rPr lang="en-CA" sz="2000" dirty="0"/>
              <a:t>False positives (CHIP)</a:t>
            </a:r>
          </a:p>
          <a:p>
            <a:pPr marL="342900" indent="-342900">
              <a:buFont typeface="Arial" panose="020B0604020202020204" pitchFamily="34" charset="0"/>
              <a:buChar char="•"/>
            </a:pPr>
            <a:r>
              <a:rPr lang="en-CA" sz="2000" dirty="0"/>
              <a:t>No germline discrimination</a:t>
            </a:r>
          </a:p>
          <a:p>
            <a:pPr marL="342900" indent="-342900">
              <a:buFont typeface="Arial" panose="020B0604020202020204" pitchFamily="34" charset="0"/>
              <a:buChar char="•"/>
            </a:pPr>
            <a:r>
              <a:rPr lang="en-CA" sz="2000" dirty="0"/>
              <a:t>Opaque test limits</a:t>
            </a:r>
          </a:p>
          <a:p>
            <a:pPr marL="342900" indent="-342900">
              <a:buFont typeface="Arial" panose="020B0604020202020204" pitchFamily="34" charset="0"/>
              <a:buChar char="•"/>
            </a:pPr>
            <a:r>
              <a:rPr lang="en-CA" sz="2000" dirty="0"/>
              <a:t>Inadequate reporting of copy loss</a:t>
            </a:r>
          </a:p>
          <a:p>
            <a:pPr marL="342900" indent="-342900">
              <a:buFont typeface="Arial" panose="020B0604020202020204" pitchFamily="34" charset="0"/>
              <a:buChar char="•"/>
            </a:pPr>
            <a:r>
              <a:rPr lang="en-CA" sz="2000" dirty="0"/>
              <a:t>Non-comprehensive assay designs</a:t>
            </a:r>
          </a:p>
          <a:p>
            <a:pPr marL="342900" indent="-342900">
              <a:buFont typeface="Arial" panose="020B0604020202020204" pitchFamily="34" charset="0"/>
              <a:buChar char="•"/>
            </a:pPr>
            <a:r>
              <a:rPr lang="en-CA" sz="2000" dirty="0"/>
              <a:t>Poorly timed blood collections</a:t>
            </a:r>
          </a:p>
          <a:p>
            <a:pPr marL="342900" indent="-342900">
              <a:buFont typeface="Arial" panose="020B0604020202020204" pitchFamily="34" charset="0"/>
              <a:buChar char="•"/>
            </a:pPr>
            <a:r>
              <a:rPr lang="en-CA" sz="2000" i="1" dirty="0"/>
              <a:t>Poor education of all the above</a:t>
            </a:r>
          </a:p>
          <a:p>
            <a:endParaRPr lang="en-CA" sz="2000" dirty="0"/>
          </a:p>
          <a:p>
            <a:endParaRPr lang="en-CA" sz="2000" dirty="0"/>
          </a:p>
        </p:txBody>
      </p:sp>
      <p:sp>
        <p:nvSpPr>
          <p:cNvPr id="10" name="TextBox 9">
            <a:extLst>
              <a:ext uri="{FF2B5EF4-FFF2-40B4-BE49-F238E27FC236}">
                <a16:creationId xmlns:a16="http://schemas.microsoft.com/office/drawing/2014/main" id="{F7420E69-72FB-4CFE-ACC6-BBDB80921D0D}"/>
              </a:ext>
            </a:extLst>
          </p:cNvPr>
          <p:cNvSpPr txBox="1"/>
          <p:nvPr/>
        </p:nvSpPr>
        <p:spPr>
          <a:xfrm>
            <a:off x="5701552" y="1742031"/>
            <a:ext cx="5576047" cy="830997"/>
          </a:xfrm>
          <a:prstGeom prst="rect">
            <a:avLst/>
          </a:prstGeom>
          <a:noFill/>
        </p:spPr>
        <p:txBody>
          <a:bodyPr wrap="square" rtlCol="0">
            <a:spAutoFit/>
          </a:bodyPr>
          <a:lstStyle/>
          <a:p>
            <a:r>
              <a:rPr lang="en-CA" sz="2400" b="1" dirty="0" err="1"/>
              <a:t>ctDNA</a:t>
            </a:r>
            <a:r>
              <a:rPr lang="en-CA" sz="2400" b="1" dirty="0"/>
              <a:t>-based cancer genotyping is following the classic hype cycle</a:t>
            </a:r>
          </a:p>
        </p:txBody>
      </p:sp>
      <p:sp>
        <p:nvSpPr>
          <p:cNvPr id="3" name="TextBox 2">
            <a:extLst>
              <a:ext uri="{FF2B5EF4-FFF2-40B4-BE49-F238E27FC236}">
                <a16:creationId xmlns:a16="http://schemas.microsoft.com/office/drawing/2014/main" id="{B3DFD312-C610-4FDF-9A37-813406AF6439}"/>
              </a:ext>
            </a:extLst>
          </p:cNvPr>
          <p:cNvSpPr txBox="1"/>
          <p:nvPr/>
        </p:nvSpPr>
        <p:spPr>
          <a:xfrm>
            <a:off x="7100049" y="6207121"/>
            <a:ext cx="5038164" cy="523220"/>
          </a:xfrm>
          <a:prstGeom prst="rect">
            <a:avLst/>
          </a:prstGeom>
          <a:noFill/>
        </p:spPr>
        <p:txBody>
          <a:bodyPr wrap="square" rtlCol="0">
            <a:spAutoFit/>
          </a:bodyPr>
          <a:lstStyle/>
          <a:p>
            <a:r>
              <a:rPr lang="en-CA" sz="2800" b="1" dirty="0">
                <a:solidFill>
                  <a:srgbClr val="FF0000"/>
                </a:solidFill>
              </a:rPr>
              <a:t>These challenges can be solved!</a:t>
            </a:r>
          </a:p>
        </p:txBody>
      </p:sp>
    </p:spTree>
    <p:extLst>
      <p:ext uri="{BB962C8B-B14F-4D97-AF65-F5344CB8AC3E}">
        <p14:creationId xmlns:p14="http://schemas.microsoft.com/office/powerpoint/2010/main" val="316825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1122-1DD1-45E2-A868-2492E78440AF}"/>
              </a:ext>
            </a:extLst>
          </p:cNvPr>
          <p:cNvSpPr>
            <a:spLocks noGrp="1"/>
          </p:cNvSpPr>
          <p:nvPr>
            <p:ph type="title"/>
          </p:nvPr>
        </p:nvSpPr>
        <p:spPr/>
        <p:txBody>
          <a:bodyPr/>
          <a:lstStyle/>
          <a:p>
            <a:r>
              <a:rPr lang="en-US" b="1" dirty="0"/>
              <a:t>My thoughts on embedding genomic analyses in clinical trials</a:t>
            </a:r>
            <a:endParaRPr lang="en-CA" b="1" dirty="0"/>
          </a:p>
        </p:txBody>
      </p:sp>
      <p:sp>
        <p:nvSpPr>
          <p:cNvPr id="3" name="Content Placeholder 2">
            <a:extLst>
              <a:ext uri="{FF2B5EF4-FFF2-40B4-BE49-F238E27FC236}">
                <a16:creationId xmlns:a16="http://schemas.microsoft.com/office/drawing/2014/main" id="{E8CE4DE7-DBAE-43DD-8A58-CEDAD3735FA1}"/>
              </a:ext>
            </a:extLst>
          </p:cNvPr>
          <p:cNvSpPr>
            <a:spLocks noGrp="1"/>
          </p:cNvSpPr>
          <p:nvPr>
            <p:ph idx="1"/>
          </p:nvPr>
        </p:nvSpPr>
        <p:spPr>
          <a:xfrm>
            <a:off x="838200" y="1825624"/>
            <a:ext cx="11093388" cy="4841505"/>
          </a:xfrm>
        </p:spPr>
        <p:txBody>
          <a:bodyPr>
            <a:normAutofit/>
          </a:bodyPr>
          <a:lstStyle/>
          <a:p>
            <a:r>
              <a:rPr lang="en-US" dirty="0"/>
              <a:t>Trade-off between scientist ideals and </a:t>
            </a:r>
            <a:r>
              <a:rPr lang="en-US" u="sng" dirty="0"/>
              <a:t>clinician pragmatism</a:t>
            </a:r>
          </a:p>
          <a:p>
            <a:pPr lvl="1"/>
            <a:r>
              <a:rPr lang="en-US" dirty="0"/>
              <a:t>Sample collection procedures must be </a:t>
            </a:r>
            <a:r>
              <a:rPr lang="en-US" b="1" dirty="0"/>
              <a:t>easy &amp; cheap</a:t>
            </a:r>
          </a:p>
          <a:p>
            <a:pPr lvl="1"/>
            <a:r>
              <a:rPr lang="en-US" dirty="0"/>
              <a:t>Consider who will be performing the collections, potential </a:t>
            </a:r>
            <a:r>
              <a:rPr lang="en-US" b="1" dirty="0"/>
              <a:t>confounders</a:t>
            </a:r>
          </a:p>
          <a:p>
            <a:r>
              <a:rPr lang="en-CA" dirty="0"/>
              <a:t>Protocol can be a rough guide to future work</a:t>
            </a:r>
          </a:p>
          <a:p>
            <a:pPr lvl="1"/>
            <a:r>
              <a:rPr lang="en-CA" dirty="0"/>
              <a:t>Must </a:t>
            </a:r>
            <a:r>
              <a:rPr lang="en-CA" b="1" dirty="0"/>
              <a:t>justify sample collection</a:t>
            </a:r>
            <a:r>
              <a:rPr lang="en-CA" dirty="0"/>
              <a:t>, provide banking protocols &amp; integrity safeguards</a:t>
            </a:r>
          </a:p>
          <a:p>
            <a:pPr lvl="1"/>
            <a:r>
              <a:rPr lang="en-CA" dirty="0"/>
              <a:t>Be judicious with committees, if work is not pre-planned</a:t>
            </a:r>
          </a:p>
          <a:p>
            <a:r>
              <a:rPr lang="en-CA" dirty="0"/>
              <a:t>Trial budgets rarely cover correlatives</a:t>
            </a:r>
          </a:p>
          <a:p>
            <a:pPr lvl="1"/>
            <a:r>
              <a:rPr lang="en-CA" dirty="0"/>
              <a:t>Grant funding is often required; prelim data will help</a:t>
            </a:r>
          </a:p>
        </p:txBody>
      </p:sp>
      <p:sp>
        <p:nvSpPr>
          <p:cNvPr id="5" name="TextBox 4">
            <a:extLst>
              <a:ext uri="{FF2B5EF4-FFF2-40B4-BE49-F238E27FC236}">
                <a16:creationId xmlns:a16="http://schemas.microsoft.com/office/drawing/2014/main" id="{ADBEA6BD-2D54-4453-A402-B038CE489138}"/>
              </a:ext>
            </a:extLst>
          </p:cNvPr>
          <p:cNvSpPr txBox="1"/>
          <p:nvPr/>
        </p:nvSpPr>
        <p:spPr>
          <a:xfrm>
            <a:off x="195309" y="5601736"/>
            <a:ext cx="11878322" cy="1200329"/>
          </a:xfrm>
          <a:prstGeom prst="rect">
            <a:avLst/>
          </a:prstGeom>
          <a:noFill/>
        </p:spPr>
        <p:txBody>
          <a:bodyPr wrap="square">
            <a:spAutoFit/>
          </a:bodyPr>
          <a:lstStyle/>
          <a:p>
            <a:r>
              <a:rPr lang="en-CA" sz="2400" i="1" dirty="0"/>
              <a:t>Recognize that most people are pulling in same direction, are overworked and giving their time voluntarily, and do not understand scientific or clinical nuances that you may take for granted. Vice versa you may not understand the demands that you are placing on a strained system.</a:t>
            </a:r>
          </a:p>
        </p:txBody>
      </p:sp>
    </p:spTree>
    <p:extLst>
      <p:ext uri="{BB962C8B-B14F-4D97-AF65-F5344CB8AC3E}">
        <p14:creationId xmlns:p14="http://schemas.microsoft.com/office/powerpoint/2010/main" val="416905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 case of cancer in which cells similar to those in the tumours were seen in the blood after 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516317"/>
            <a:ext cx="7071326" cy="49582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10515600" cy="1325563"/>
          </a:xfrm>
        </p:spPr>
        <p:txBody>
          <a:bodyPr/>
          <a:lstStyle/>
          <a:p>
            <a:r>
              <a:rPr lang="en-US" b="1" dirty="0"/>
              <a:t>The promise of the “liquid biopsy” in 1869!</a:t>
            </a:r>
          </a:p>
        </p:txBody>
      </p:sp>
      <p:sp>
        <p:nvSpPr>
          <p:cNvPr id="7" name="Rectangle 6"/>
          <p:cNvSpPr/>
          <p:nvPr/>
        </p:nvSpPr>
        <p:spPr>
          <a:xfrm>
            <a:off x="2489200" y="6474566"/>
            <a:ext cx="2619261" cy="276999"/>
          </a:xfrm>
          <a:prstGeom prst="rect">
            <a:avLst/>
          </a:prstGeom>
        </p:spPr>
        <p:txBody>
          <a:bodyPr wrap="square">
            <a:spAutoFit/>
          </a:bodyPr>
          <a:lstStyle/>
          <a:p>
            <a:pPr algn="ctr"/>
            <a:r>
              <a:rPr lang="en-US" sz="1200" dirty="0"/>
              <a:t>Thomas Ashworth (pathologist), 1869</a:t>
            </a:r>
          </a:p>
        </p:txBody>
      </p:sp>
      <p:pic>
        <p:nvPicPr>
          <p:cNvPr id="8" name="Picture 2" descr="Image result for liquid biopsy magaz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7557" y="1819771"/>
            <a:ext cx="3276593" cy="430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81369" cy="1325563"/>
          </a:xfrm>
        </p:spPr>
        <p:txBody>
          <a:bodyPr/>
          <a:lstStyle/>
          <a:p>
            <a:r>
              <a:rPr lang="en-US" b="1" dirty="0"/>
              <a:t>What is plasma circulating </a:t>
            </a:r>
            <a:r>
              <a:rPr lang="en-US" b="1" dirty="0" err="1"/>
              <a:t>tumour</a:t>
            </a:r>
            <a:r>
              <a:rPr lang="en-US" b="1" dirty="0"/>
              <a:t> DNA (</a:t>
            </a:r>
            <a:r>
              <a:rPr lang="en-US" b="1" dirty="0" err="1"/>
              <a:t>ctDNA</a:t>
            </a:r>
            <a:r>
              <a:rPr lang="en-US" b="1" dirty="0"/>
              <a:t>)?</a:t>
            </a:r>
          </a:p>
        </p:txBody>
      </p:sp>
      <p:sp>
        <p:nvSpPr>
          <p:cNvPr id="3" name="Content Placeholder 2"/>
          <p:cNvSpPr>
            <a:spLocks noGrp="1"/>
          </p:cNvSpPr>
          <p:nvPr>
            <p:ph idx="1"/>
          </p:nvPr>
        </p:nvSpPr>
        <p:spPr/>
        <p:txBody>
          <a:bodyPr/>
          <a:lstStyle/>
          <a:p>
            <a:r>
              <a:rPr lang="en-US" dirty="0"/>
              <a:t>Short fragments (post-apoptotic) of </a:t>
            </a:r>
            <a:r>
              <a:rPr lang="en-US" dirty="0" err="1"/>
              <a:t>tumour</a:t>
            </a:r>
            <a:r>
              <a:rPr lang="en-US" dirty="0"/>
              <a:t> DNA in the blood</a:t>
            </a:r>
          </a:p>
          <a:p>
            <a:r>
              <a:rPr lang="en-US" dirty="0"/>
              <a:t>Mixed with cell-free DNA from non-cancer cells (leukocytes)</a:t>
            </a:r>
          </a:p>
          <a:p>
            <a:r>
              <a:rPr lang="en-US" dirty="0"/>
              <a:t>Half-life = hours</a:t>
            </a:r>
          </a:p>
          <a:p>
            <a:r>
              <a:rPr lang="en-US" dirty="0"/>
              <a:t>C</a:t>
            </a:r>
            <a:r>
              <a:rPr lang="en-US" u="sng" dirty="0"/>
              <a:t>t</a:t>
            </a:r>
            <a:r>
              <a:rPr lang="en-US" dirty="0"/>
              <a:t>DNA abundance is associated with </a:t>
            </a:r>
            <a:r>
              <a:rPr lang="en-US" u="sng" dirty="0"/>
              <a:t>proliferative</a:t>
            </a:r>
            <a:r>
              <a:rPr lang="en-US" dirty="0"/>
              <a:t> </a:t>
            </a:r>
            <a:r>
              <a:rPr lang="en-US" dirty="0" err="1"/>
              <a:t>tumour</a:t>
            </a:r>
            <a:r>
              <a:rPr lang="en-US" dirty="0"/>
              <a:t> burden</a:t>
            </a:r>
          </a:p>
        </p:txBody>
      </p:sp>
      <p:pic>
        <p:nvPicPr>
          <p:cNvPr id="4" name="Content Placeholder 3"/>
          <p:cNvPicPr>
            <a:picLocks noChangeAspect="1"/>
          </p:cNvPicPr>
          <p:nvPr/>
        </p:nvPicPr>
        <p:blipFill rotWithShape="1">
          <a:blip r:embed="rId2"/>
          <a:srcRect b="72375"/>
          <a:stretch/>
        </p:blipFill>
        <p:spPr>
          <a:xfrm>
            <a:off x="2432216" y="4474391"/>
            <a:ext cx="7139032" cy="1555248"/>
          </a:xfrm>
          <a:prstGeom prst="rect">
            <a:avLst/>
          </a:prstGeom>
        </p:spPr>
      </p:pic>
      <p:sp>
        <p:nvSpPr>
          <p:cNvPr id="5" name="Rectangle 4"/>
          <p:cNvSpPr/>
          <p:nvPr/>
        </p:nvSpPr>
        <p:spPr>
          <a:xfrm>
            <a:off x="5739279" y="6550763"/>
            <a:ext cx="6416180" cy="261610"/>
          </a:xfrm>
          <a:prstGeom prst="rect">
            <a:avLst/>
          </a:prstGeom>
        </p:spPr>
        <p:txBody>
          <a:bodyPr wrap="square">
            <a:spAutoFit/>
          </a:bodyPr>
          <a:lstStyle/>
          <a:p>
            <a:pPr algn="r"/>
            <a:r>
              <a:rPr lang="fr-FR" sz="1050" dirty="0"/>
              <a:t>Vandekerkhove and Wyatt, </a:t>
            </a:r>
            <a:r>
              <a:rPr lang="fr-FR" sz="1050" i="1" dirty="0"/>
              <a:t>Société Internationale d’Urologie Journal</a:t>
            </a:r>
            <a:r>
              <a:rPr lang="fr-FR" sz="1050" dirty="0"/>
              <a:t>. 2020 1(1), 39-48</a:t>
            </a:r>
            <a:endParaRPr lang="en-US" sz="1050" dirty="0"/>
          </a:p>
        </p:txBody>
      </p:sp>
      <p:pic>
        <p:nvPicPr>
          <p:cNvPr id="6" name="Picture 5">
            <a:extLst>
              <a:ext uri="{FF2B5EF4-FFF2-40B4-BE49-F238E27FC236}">
                <a16:creationId xmlns:a16="http://schemas.microsoft.com/office/drawing/2014/main" id="{5A077564-8CE7-45C7-A5F0-CBB36691DCB0}"/>
              </a:ext>
            </a:extLst>
          </p:cNvPr>
          <p:cNvPicPr>
            <a:picLocks noChangeAspect="1"/>
          </p:cNvPicPr>
          <p:nvPr/>
        </p:nvPicPr>
        <p:blipFill>
          <a:blip r:embed="rId3"/>
          <a:stretch>
            <a:fillRect/>
          </a:stretch>
        </p:blipFill>
        <p:spPr>
          <a:xfrm>
            <a:off x="10884114" y="1656273"/>
            <a:ext cx="939372" cy="2818118"/>
          </a:xfrm>
          <a:prstGeom prst="rect">
            <a:avLst/>
          </a:prstGeom>
        </p:spPr>
      </p:pic>
      <p:sp>
        <p:nvSpPr>
          <p:cNvPr id="7" name="TextBox 6">
            <a:extLst>
              <a:ext uri="{FF2B5EF4-FFF2-40B4-BE49-F238E27FC236}">
                <a16:creationId xmlns:a16="http://schemas.microsoft.com/office/drawing/2014/main" id="{D47C4134-C0C7-4D58-A890-A1539F826399}"/>
              </a:ext>
            </a:extLst>
          </p:cNvPr>
          <p:cNvSpPr txBox="1"/>
          <p:nvPr/>
        </p:nvSpPr>
        <p:spPr>
          <a:xfrm>
            <a:off x="11117849" y="2911988"/>
            <a:ext cx="403411" cy="584775"/>
          </a:xfrm>
          <a:prstGeom prst="rect">
            <a:avLst/>
          </a:prstGeom>
          <a:noFill/>
        </p:spPr>
        <p:txBody>
          <a:bodyPr wrap="square" rtlCol="0">
            <a:spAutoFit/>
          </a:bodyPr>
          <a:lstStyle/>
          <a:p>
            <a:r>
              <a:rPr lang="en-CA" sz="3200" b="1" dirty="0"/>
              <a:t>?</a:t>
            </a:r>
          </a:p>
        </p:txBody>
      </p:sp>
    </p:spTree>
    <p:extLst>
      <p:ext uri="{BB962C8B-B14F-4D97-AF65-F5344CB8AC3E}">
        <p14:creationId xmlns:p14="http://schemas.microsoft.com/office/powerpoint/2010/main" val="209702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a:t>
            </a:r>
          </a:p>
        </p:txBody>
      </p:sp>
      <p:sp>
        <p:nvSpPr>
          <p:cNvPr id="3" name="Content Placeholder 2"/>
          <p:cNvSpPr>
            <a:spLocks noGrp="1"/>
          </p:cNvSpPr>
          <p:nvPr>
            <p:ph idx="1"/>
          </p:nvPr>
        </p:nvSpPr>
        <p:spPr>
          <a:xfrm>
            <a:off x="2675333" y="2277037"/>
            <a:ext cx="8589698" cy="3044324"/>
          </a:xfrm>
        </p:spPr>
        <p:txBody>
          <a:bodyPr>
            <a:normAutofit/>
          </a:bodyPr>
          <a:lstStyle/>
          <a:p>
            <a:pPr marL="0" indent="0">
              <a:buNone/>
            </a:pPr>
            <a:r>
              <a:rPr lang="en-US" dirty="0"/>
              <a:t>Improve cancer screening in at-risk populations</a:t>
            </a:r>
          </a:p>
          <a:p>
            <a:pPr marL="0" indent="0">
              <a:buNone/>
            </a:pPr>
            <a:r>
              <a:rPr lang="en-US" dirty="0"/>
              <a:t>Detect residual disease after surgery / radiation</a:t>
            </a:r>
          </a:p>
          <a:p>
            <a:pPr marL="0" indent="0">
              <a:buNone/>
            </a:pPr>
            <a:r>
              <a:rPr lang="en-US" dirty="0"/>
              <a:t>Monitor for response / resistance to therapy</a:t>
            </a:r>
          </a:p>
          <a:p>
            <a:pPr marL="0" indent="0">
              <a:buNone/>
            </a:pPr>
            <a:r>
              <a:rPr lang="en-US" dirty="0"/>
              <a:t>Estimate cancer aggression, </a:t>
            </a:r>
            <a:r>
              <a:rPr lang="en-US" i="1" dirty="0"/>
              <a:t>i.e.</a:t>
            </a:r>
            <a:r>
              <a:rPr lang="en-US" dirty="0"/>
              <a:t> prognosis</a:t>
            </a:r>
          </a:p>
          <a:p>
            <a:pPr marL="0" indent="0">
              <a:buNone/>
            </a:pPr>
            <a:r>
              <a:rPr lang="en-US" dirty="0"/>
              <a:t>Predict treatment efficacy</a:t>
            </a:r>
          </a:p>
          <a:p>
            <a:pPr marL="0" indent="0">
              <a:buNone/>
            </a:pPr>
            <a:r>
              <a:rPr lang="en-US" i="1" dirty="0">
                <a:solidFill>
                  <a:schemeClr val="bg2">
                    <a:lumMod val="75000"/>
                  </a:schemeClr>
                </a:solidFill>
              </a:rPr>
              <a:t>Define new metastatic biology &amp; resistance mechanisms</a:t>
            </a:r>
          </a:p>
        </p:txBody>
      </p:sp>
      <p:sp>
        <p:nvSpPr>
          <p:cNvPr id="5" name="TextBox 4">
            <a:extLst>
              <a:ext uri="{FF2B5EF4-FFF2-40B4-BE49-F238E27FC236}">
                <a16:creationId xmlns:a16="http://schemas.microsoft.com/office/drawing/2014/main" id="{98B607F7-3B59-4802-9537-6E1B6A65C4DF}"/>
              </a:ext>
            </a:extLst>
          </p:cNvPr>
          <p:cNvSpPr txBox="1"/>
          <p:nvPr/>
        </p:nvSpPr>
        <p:spPr>
          <a:xfrm>
            <a:off x="9964911" y="2962351"/>
            <a:ext cx="1914605" cy="830997"/>
          </a:xfrm>
          <a:prstGeom prst="rect">
            <a:avLst/>
          </a:prstGeom>
          <a:noFill/>
        </p:spPr>
        <p:txBody>
          <a:bodyPr wrap="square" rtlCol="0">
            <a:spAutoFit/>
          </a:bodyPr>
          <a:lstStyle/>
          <a:p>
            <a:r>
              <a:rPr lang="en-CA" sz="2400" b="1" u="sng" dirty="0">
                <a:solidFill>
                  <a:srgbClr val="FF0000"/>
                </a:solidFill>
              </a:rPr>
              <a:t>Detection</a:t>
            </a:r>
            <a:r>
              <a:rPr lang="en-CA" sz="2400" b="1" dirty="0">
                <a:solidFill>
                  <a:srgbClr val="FF0000"/>
                </a:solidFill>
              </a:rPr>
              <a:t> of ctDNA</a:t>
            </a:r>
          </a:p>
        </p:txBody>
      </p:sp>
      <p:sp>
        <p:nvSpPr>
          <p:cNvPr id="8" name="TextBox 7">
            <a:extLst>
              <a:ext uri="{FF2B5EF4-FFF2-40B4-BE49-F238E27FC236}">
                <a16:creationId xmlns:a16="http://schemas.microsoft.com/office/drawing/2014/main" id="{607184D2-E513-4494-993C-7AD8044EE559}"/>
              </a:ext>
            </a:extLst>
          </p:cNvPr>
          <p:cNvSpPr txBox="1"/>
          <p:nvPr/>
        </p:nvSpPr>
        <p:spPr>
          <a:xfrm>
            <a:off x="33296" y="3885050"/>
            <a:ext cx="2375654" cy="830997"/>
          </a:xfrm>
          <a:prstGeom prst="rect">
            <a:avLst/>
          </a:prstGeom>
          <a:noFill/>
        </p:spPr>
        <p:txBody>
          <a:bodyPr wrap="square" rtlCol="0">
            <a:spAutoFit/>
          </a:bodyPr>
          <a:lstStyle/>
          <a:p>
            <a:pPr algn="r"/>
            <a:r>
              <a:rPr lang="en-CA" sz="2400" b="1" u="sng" dirty="0">
                <a:solidFill>
                  <a:srgbClr val="FF0000"/>
                </a:solidFill>
              </a:rPr>
              <a:t>Characterization</a:t>
            </a:r>
            <a:r>
              <a:rPr lang="en-CA" sz="2400" b="1" dirty="0">
                <a:solidFill>
                  <a:srgbClr val="FF0000"/>
                </a:solidFill>
              </a:rPr>
              <a:t> of ctDNA</a:t>
            </a:r>
          </a:p>
        </p:txBody>
      </p:sp>
      <p:cxnSp>
        <p:nvCxnSpPr>
          <p:cNvPr id="10" name="Straight Connector 9">
            <a:extLst>
              <a:ext uri="{FF2B5EF4-FFF2-40B4-BE49-F238E27FC236}">
                <a16:creationId xmlns:a16="http://schemas.microsoft.com/office/drawing/2014/main" id="{41A5779A-90EA-4D5C-B101-A0E401BF17E1}"/>
              </a:ext>
            </a:extLst>
          </p:cNvPr>
          <p:cNvCxnSpPr>
            <a:cxnSpLocks/>
          </p:cNvCxnSpPr>
          <p:nvPr/>
        </p:nvCxnSpPr>
        <p:spPr>
          <a:xfrm>
            <a:off x="9843252" y="2375665"/>
            <a:ext cx="0" cy="18812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C025D4-9E7B-47A5-99AB-8B23980C068D}"/>
              </a:ext>
            </a:extLst>
          </p:cNvPr>
          <p:cNvCxnSpPr>
            <a:cxnSpLocks/>
          </p:cNvCxnSpPr>
          <p:nvPr/>
        </p:nvCxnSpPr>
        <p:spPr>
          <a:xfrm>
            <a:off x="2542141" y="3871448"/>
            <a:ext cx="0" cy="12742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F6959CD-5AF6-4F67-95F3-827495845035}"/>
              </a:ext>
            </a:extLst>
          </p:cNvPr>
          <p:cNvSpPr txBox="1"/>
          <p:nvPr/>
        </p:nvSpPr>
        <p:spPr>
          <a:xfrm>
            <a:off x="147920" y="5818505"/>
            <a:ext cx="11896160" cy="954107"/>
          </a:xfrm>
          <a:prstGeom prst="rect">
            <a:avLst/>
          </a:prstGeom>
          <a:noFill/>
        </p:spPr>
        <p:txBody>
          <a:bodyPr wrap="square">
            <a:spAutoFit/>
          </a:bodyPr>
          <a:lstStyle/>
          <a:p>
            <a:r>
              <a:rPr lang="en-US" sz="2800" b="0" i="0" dirty="0">
                <a:solidFill>
                  <a:srgbClr val="1D1C1D"/>
                </a:solidFill>
                <a:effectLst/>
                <a:latin typeface="Slack-Lato"/>
              </a:rPr>
              <a:t>Lack of recognition for the distinction between detection and characterization of </a:t>
            </a:r>
            <a:r>
              <a:rPr lang="en-US" sz="2800" b="0" i="0" dirty="0" err="1">
                <a:solidFill>
                  <a:srgbClr val="1D1C1D"/>
                </a:solidFill>
                <a:effectLst/>
                <a:latin typeface="Slack-Lato"/>
              </a:rPr>
              <a:t>ctDNA</a:t>
            </a:r>
            <a:r>
              <a:rPr lang="en-US" sz="2800" b="0" i="0" dirty="0">
                <a:solidFill>
                  <a:srgbClr val="1D1C1D"/>
                </a:solidFill>
                <a:effectLst/>
                <a:latin typeface="Slack-Lato"/>
              </a:rPr>
              <a:t> is contributing to unrealistic expectations for sensitivity in some settings</a:t>
            </a:r>
            <a:endParaRPr lang="en-CA" sz="2800" dirty="0"/>
          </a:p>
        </p:txBody>
      </p:sp>
      <p:pic>
        <p:nvPicPr>
          <p:cNvPr id="9" name="Picture 8">
            <a:extLst>
              <a:ext uri="{FF2B5EF4-FFF2-40B4-BE49-F238E27FC236}">
                <a16:creationId xmlns:a16="http://schemas.microsoft.com/office/drawing/2014/main" id="{A8349C2D-EF5A-47E2-8AE6-6A815228D46B}"/>
              </a:ext>
            </a:extLst>
          </p:cNvPr>
          <p:cNvPicPr>
            <a:picLocks noChangeAspect="1"/>
          </p:cNvPicPr>
          <p:nvPr/>
        </p:nvPicPr>
        <p:blipFill>
          <a:blip r:embed="rId2"/>
          <a:stretch>
            <a:fillRect/>
          </a:stretch>
        </p:blipFill>
        <p:spPr>
          <a:xfrm>
            <a:off x="7872265" y="81288"/>
            <a:ext cx="3941974" cy="1291768"/>
          </a:xfrm>
          <a:prstGeom prst="rect">
            <a:avLst/>
          </a:prstGeom>
        </p:spPr>
      </p:pic>
      <p:pic>
        <p:nvPicPr>
          <p:cNvPr id="11" name="Picture 4" descr="Cameron Herberts (@cherberts1) | Twitter">
            <a:extLst>
              <a:ext uri="{FF2B5EF4-FFF2-40B4-BE49-F238E27FC236}">
                <a16:creationId xmlns:a16="http://schemas.microsoft.com/office/drawing/2014/main" id="{4CA41931-87A6-4771-8BF5-F8AC2D5B3D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00" t="4973" r="34000" b="47941"/>
          <a:stretch/>
        </p:blipFill>
        <p:spPr bwMode="auto">
          <a:xfrm>
            <a:off x="11017609" y="533148"/>
            <a:ext cx="934729" cy="10188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B826148-98AC-4505-9299-AFE186B49275}"/>
              </a:ext>
            </a:extLst>
          </p:cNvPr>
          <p:cNvSpPr txBox="1"/>
          <p:nvPr/>
        </p:nvSpPr>
        <p:spPr>
          <a:xfrm>
            <a:off x="10412059" y="1536639"/>
            <a:ext cx="2170133" cy="461665"/>
          </a:xfrm>
          <a:prstGeom prst="rect">
            <a:avLst/>
          </a:prstGeom>
          <a:noFill/>
        </p:spPr>
        <p:txBody>
          <a:bodyPr wrap="square" rtlCol="0">
            <a:spAutoFit/>
          </a:bodyPr>
          <a:lstStyle/>
          <a:p>
            <a:pPr algn="ctr"/>
            <a:r>
              <a:rPr lang="en-CA" sz="1200" dirty="0"/>
              <a:t>Cameron Herberts</a:t>
            </a:r>
          </a:p>
          <a:p>
            <a:pPr algn="ctr"/>
            <a:r>
              <a:rPr lang="en-US" sz="1200" dirty="0"/>
              <a:t>@</a:t>
            </a:r>
            <a:r>
              <a:rPr lang="en-CA" sz="1200" dirty="0"/>
              <a:t>UBC PhD</a:t>
            </a:r>
          </a:p>
        </p:txBody>
      </p:sp>
    </p:spTree>
    <p:extLst>
      <p:ext uri="{BB962C8B-B14F-4D97-AF65-F5344CB8AC3E}">
        <p14:creationId xmlns:p14="http://schemas.microsoft.com/office/powerpoint/2010/main" val="18654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 in the clinic?</a:t>
            </a:r>
          </a:p>
        </p:txBody>
      </p:sp>
      <p:sp>
        <p:nvSpPr>
          <p:cNvPr id="3" name="Content Placeholder 2"/>
          <p:cNvSpPr>
            <a:spLocks noGrp="1"/>
          </p:cNvSpPr>
          <p:nvPr>
            <p:ph idx="1"/>
          </p:nvPr>
        </p:nvSpPr>
        <p:spPr>
          <a:xfrm>
            <a:off x="2675333" y="2277037"/>
            <a:ext cx="7772401" cy="2608730"/>
          </a:xfrm>
        </p:spPr>
        <p:txBody>
          <a:bodyPr/>
          <a:lstStyle/>
          <a:p>
            <a:pPr marL="0" indent="0">
              <a:buNone/>
            </a:pPr>
            <a:r>
              <a:rPr lang="en-US" dirty="0"/>
              <a:t>Improve cancer screening in at-risk populations</a:t>
            </a:r>
          </a:p>
          <a:p>
            <a:pPr marL="0" indent="0">
              <a:buNone/>
            </a:pPr>
            <a:r>
              <a:rPr lang="en-US" b="1" dirty="0"/>
              <a:t>Detect residual disease after surgery / radiation</a:t>
            </a:r>
          </a:p>
          <a:p>
            <a:pPr marL="0" indent="0">
              <a:buNone/>
            </a:pPr>
            <a:r>
              <a:rPr lang="en-US" dirty="0"/>
              <a:t>Monitor for response / resistance to therapy</a:t>
            </a:r>
          </a:p>
          <a:p>
            <a:pPr marL="0" indent="0">
              <a:buNone/>
            </a:pPr>
            <a:r>
              <a:rPr lang="en-US" dirty="0"/>
              <a:t>Estimate cancer aggression, </a:t>
            </a:r>
            <a:r>
              <a:rPr lang="en-US" i="1" dirty="0"/>
              <a:t>i.e.</a:t>
            </a:r>
            <a:r>
              <a:rPr lang="en-US" dirty="0"/>
              <a:t> prognosis</a:t>
            </a:r>
          </a:p>
          <a:p>
            <a:pPr marL="0" indent="0">
              <a:buNone/>
            </a:pPr>
            <a:r>
              <a:rPr lang="en-US" dirty="0"/>
              <a:t>Predict treatment efficacy</a:t>
            </a:r>
          </a:p>
        </p:txBody>
      </p:sp>
      <p:sp>
        <p:nvSpPr>
          <p:cNvPr id="4" name="Star: 5 Points 3">
            <a:extLst>
              <a:ext uri="{FF2B5EF4-FFF2-40B4-BE49-F238E27FC236}">
                <a16:creationId xmlns:a16="http://schemas.microsoft.com/office/drawing/2014/main" id="{13FFC5E9-89E3-427C-A356-BB1C3D5C24D9}"/>
              </a:ext>
            </a:extLst>
          </p:cNvPr>
          <p:cNvSpPr/>
          <p:nvPr/>
        </p:nvSpPr>
        <p:spPr>
          <a:xfrm>
            <a:off x="2345864" y="2836516"/>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37FFC6BE-1A70-4438-A430-FD15981DFBA0}"/>
              </a:ext>
            </a:extLst>
          </p:cNvPr>
          <p:cNvSpPr/>
          <p:nvPr/>
        </p:nvSpPr>
        <p:spPr>
          <a:xfrm>
            <a:off x="9885190" y="2836516"/>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8021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Detection of ctDNA indicates residual cancer</a:t>
            </a:r>
          </a:p>
        </p:txBody>
      </p:sp>
      <p:sp>
        <p:nvSpPr>
          <p:cNvPr id="3" name="Content Placeholder 2"/>
          <p:cNvSpPr>
            <a:spLocks noGrp="1"/>
          </p:cNvSpPr>
          <p:nvPr>
            <p:ph idx="1"/>
          </p:nvPr>
        </p:nvSpPr>
        <p:spPr/>
        <p:txBody>
          <a:bodyPr>
            <a:normAutofit/>
          </a:bodyPr>
          <a:lstStyle/>
          <a:p>
            <a:r>
              <a:rPr lang="en-US" dirty="0"/>
              <a:t>Locally advanced bladder cancer (n = 68)</a:t>
            </a:r>
          </a:p>
          <a:p>
            <a:pPr lvl="1"/>
            <a:r>
              <a:rPr lang="en-US" dirty="0"/>
              <a:t>Neo-adjuvant chemo → Cystectomy</a:t>
            </a:r>
            <a:r>
              <a:rPr lang="en-CA" dirty="0"/>
              <a:t> → Surveillance</a:t>
            </a:r>
            <a:endParaRPr lang="en-US" dirty="0"/>
          </a:p>
          <a:p>
            <a:endParaRPr lang="en-US" dirty="0"/>
          </a:p>
          <a:p>
            <a:r>
              <a:rPr lang="en-US" dirty="0"/>
              <a:t>ctDNA detection after </a:t>
            </a:r>
            <a:r>
              <a:rPr lang="en-US" dirty="0" err="1"/>
              <a:t>Cx</a:t>
            </a:r>
            <a:r>
              <a:rPr lang="en-US" dirty="0"/>
              <a:t> = imminent relapse</a:t>
            </a:r>
          </a:p>
        </p:txBody>
      </p:sp>
      <p:sp>
        <p:nvSpPr>
          <p:cNvPr id="4" name="Rectangle 3"/>
          <p:cNvSpPr/>
          <p:nvPr/>
        </p:nvSpPr>
        <p:spPr>
          <a:xfrm>
            <a:off x="2393603" y="6492875"/>
            <a:ext cx="3182987" cy="338554"/>
          </a:xfrm>
          <a:prstGeom prst="rect">
            <a:avLst/>
          </a:prstGeom>
        </p:spPr>
        <p:txBody>
          <a:bodyPr wrap="none">
            <a:spAutoFit/>
          </a:bodyPr>
          <a:lstStyle/>
          <a:p>
            <a:pPr algn="r"/>
            <a:r>
              <a:rPr lang="en-US" sz="1600" dirty="0">
                <a:latin typeface="Calibri" panose="020F0502020204030204" pitchFamily="34" charset="0"/>
                <a:cs typeface="Calibri" panose="020F0502020204030204" pitchFamily="34" charset="0"/>
              </a:rPr>
              <a:t>Christensen et al., J </a:t>
            </a:r>
            <a:r>
              <a:rPr lang="en-US" sz="1600" dirty="0" err="1">
                <a:latin typeface="Calibri" panose="020F0502020204030204" pitchFamily="34" charset="0"/>
                <a:cs typeface="Calibri" panose="020F0502020204030204" pitchFamily="34" charset="0"/>
              </a:rPr>
              <a:t>Clin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Oncol</a:t>
            </a:r>
            <a:r>
              <a:rPr lang="en-US" sz="1600" dirty="0">
                <a:latin typeface="Calibri" panose="020F0502020204030204" pitchFamily="34" charset="0"/>
                <a:cs typeface="Calibri" panose="020F0502020204030204" pitchFamily="34" charset="0"/>
              </a:rPr>
              <a:t> 2019 </a:t>
            </a:r>
            <a:endParaRPr lang="en-CA" sz="1600" dirty="0">
              <a:latin typeface="Calibri" panose="020F0502020204030204" pitchFamily="34" charset="0"/>
              <a:cs typeface="Calibri" panose="020F0502020204030204" pitchFamily="34" charset="0"/>
            </a:endParaRPr>
          </a:p>
        </p:txBody>
      </p:sp>
      <p:sp>
        <p:nvSpPr>
          <p:cNvPr id="7" name="Rectangle 6"/>
          <p:cNvSpPr/>
          <p:nvPr/>
        </p:nvSpPr>
        <p:spPr>
          <a:xfrm>
            <a:off x="6883954" y="4314722"/>
            <a:ext cx="5437566" cy="954107"/>
          </a:xfrm>
          <a:prstGeom prst="rect">
            <a:avLst/>
          </a:prstGeom>
        </p:spPr>
        <p:txBody>
          <a:bodyPr wrap="square">
            <a:spAutoFit/>
          </a:bodyPr>
          <a:lstStyle/>
          <a:p>
            <a:pPr lvl="1" algn="ctr"/>
            <a:r>
              <a:rPr lang="en-US" sz="2800" dirty="0">
                <a:latin typeface="Calibri" panose="020F0502020204030204" pitchFamily="34" charset="0"/>
                <a:cs typeface="Calibri" panose="020F0502020204030204" pitchFamily="34" charset="0"/>
              </a:rPr>
              <a:t>Opportunity for early intervention?</a:t>
            </a:r>
          </a:p>
        </p:txBody>
      </p:sp>
      <p:sp>
        <p:nvSpPr>
          <p:cNvPr id="9" name="Rectangle 8"/>
          <p:cNvSpPr/>
          <p:nvPr/>
        </p:nvSpPr>
        <p:spPr>
          <a:xfrm>
            <a:off x="7407828" y="5524313"/>
            <a:ext cx="4909188" cy="1200329"/>
          </a:xfrm>
          <a:prstGeom prst="rect">
            <a:avLst/>
          </a:prstGeom>
        </p:spPr>
        <p:txBody>
          <a:bodyPr wrap="square">
            <a:spAutoFit/>
          </a:bodyPr>
          <a:lstStyle/>
          <a:p>
            <a:pPr algn="ctr"/>
            <a:r>
              <a:rPr lang="en-CA" dirty="0">
                <a:latin typeface="Calibri" panose="020F0502020204030204" pitchFamily="34" charset="0"/>
                <a:cs typeface="Calibri" panose="020F0502020204030204" pitchFamily="34" charset="0"/>
              </a:rPr>
              <a:t>NCT04138628: </a:t>
            </a:r>
            <a:r>
              <a:rPr lang="en-US" dirty="0">
                <a:latin typeface="Calibri" panose="020F0502020204030204" pitchFamily="34" charset="0"/>
                <a:cs typeface="Calibri" panose="020F0502020204030204" pitchFamily="34" charset="0"/>
              </a:rPr>
              <a:t>Treatment Of Metastatic Bladder Cancer at the Time Of Biochemical </a:t>
            </a:r>
            <a:r>
              <a:rPr lang="en-US" dirty="0" err="1">
                <a:latin typeface="Calibri" panose="020F0502020204030204" pitchFamily="34" charset="0"/>
                <a:cs typeface="Calibri" panose="020F0502020204030204" pitchFamily="34" charset="0"/>
              </a:rPr>
              <a:t>reLApse</a:t>
            </a:r>
            <a:r>
              <a:rPr lang="en-US" dirty="0">
                <a:latin typeface="Calibri" panose="020F0502020204030204" pitchFamily="34" charset="0"/>
                <a:cs typeface="Calibri" panose="020F0502020204030204" pitchFamily="34" charset="0"/>
              </a:rPr>
              <a:t> Following Radical Cystectomy (</a:t>
            </a:r>
            <a:r>
              <a:rPr lang="en-US" u="sng" dirty="0">
                <a:latin typeface="Calibri" panose="020F0502020204030204" pitchFamily="34" charset="0"/>
                <a:cs typeface="Calibri" panose="020F0502020204030204" pitchFamily="34" charset="0"/>
              </a:rPr>
              <a:t>TOMBOLA</a:t>
            </a:r>
            <a:r>
              <a:rPr lang="en-US" dirty="0">
                <a:latin typeface="Calibri" panose="020F0502020204030204" pitchFamily="34" charset="0"/>
                <a:cs typeface="Calibri" panose="020F0502020204030204" pitchFamily="34" charset="0"/>
              </a:rPr>
              <a:t>)</a:t>
            </a:r>
          </a:p>
          <a:p>
            <a:pPr algn="ctr"/>
            <a:r>
              <a:rPr lang="en-US" b="1" dirty="0">
                <a:latin typeface="Calibri" panose="020F0502020204030204" pitchFamily="34" charset="0"/>
                <a:cs typeface="Calibri" panose="020F0502020204030204" pitchFamily="34" charset="0"/>
              </a:rPr>
              <a:t>Dr. Lars </a:t>
            </a:r>
            <a:r>
              <a:rPr lang="en-US" b="1" dirty="0" err="1">
                <a:latin typeface="Calibri" panose="020F0502020204030204" pitchFamily="34" charset="0"/>
                <a:cs typeface="Calibri" panose="020F0502020204030204" pitchFamily="34" charset="0"/>
              </a:rPr>
              <a:t>Dyrskøt</a:t>
            </a:r>
            <a:r>
              <a:rPr lang="en-US" b="1"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et al</a:t>
            </a:r>
            <a:endParaRPr lang="en-CA" b="1" i="1" dirty="0">
              <a:latin typeface="Calibri" panose="020F0502020204030204" pitchFamily="34" charset="0"/>
              <a:cs typeface="Calibri" panose="020F0502020204030204" pitchFamily="34" charset="0"/>
            </a:endParaRPr>
          </a:p>
        </p:txBody>
      </p:sp>
      <p:grpSp>
        <p:nvGrpSpPr>
          <p:cNvPr id="11" name="Group 10"/>
          <p:cNvGrpSpPr/>
          <p:nvPr/>
        </p:nvGrpSpPr>
        <p:grpSpPr>
          <a:xfrm>
            <a:off x="846588" y="3829772"/>
            <a:ext cx="6293795" cy="2738173"/>
            <a:chOff x="1044102" y="3075777"/>
            <a:chExt cx="6293795" cy="2738173"/>
          </a:xfrm>
        </p:grpSpPr>
        <p:pic>
          <p:nvPicPr>
            <p:cNvPr id="5" name="Picture 4"/>
            <p:cNvPicPr>
              <a:picLocks noChangeAspect="1"/>
            </p:cNvPicPr>
            <p:nvPr/>
          </p:nvPicPr>
          <p:blipFill>
            <a:blip r:embed="rId3"/>
            <a:stretch>
              <a:fillRect/>
            </a:stretch>
          </p:blipFill>
          <p:spPr>
            <a:xfrm>
              <a:off x="1044102" y="3075777"/>
              <a:ext cx="6293795" cy="2738173"/>
            </a:xfrm>
            <a:prstGeom prst="rect">
              <a:avLst/>
            </a:prstGeom>
          </p:spPr>
        </p:pic>
        <p:sp>
          <p:nvSpPr>
            <p:cNvPr id="10" name="Rectangle 9"/>
            <p:cNvSpPr/>
            <p:nvPr/>
          </p:nvSpPr>
          <p:spPr>
            <a:xfrm>
              <a:off x="1063152" y="3094827"/>
              <a:ext cx="241773" cy="286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21492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ctDNA tests help in the clinic?</a:t>
            </a:r>
          </a:p>
        </p:txBody>
      </p:sp>
      <p:sp>
        <p:nvSpPr>
          <p:cNvPr id="3" name="Content Placeholder 2"/>
          <p:cNvSpPr>
            <a:spLocks noGrp="1"/>
          </p:cNvSpPr>
          <p:nvPr>
            <p:ph idx="1"/>
          </p:nvPr>
        </p:nvSpPr>
        <p:spPr>
          <a:xfrm>
            <a:off x="2675333" y="2277037"/>
            <a:ext cx="7772401" cy="2608730"/>
          </a:xfrm>
        </p:spPr>
        <p:txBody>
          <a:bodyPr/>
          <a:lstStyle/>
          <a:p>
            <a:pPr marL="0" indent="0">
              <a:buNone/>
            </a:pPr>
            <a:r>
              <a:rPr lang="en-US" dirty="0"/>
              <a:t>Improve cancer screening in at-risk populations</a:t>
            </a:r>
          </a:p>
          <a:p>
            <a:pPr marL="0" indent="0">
              <a:buNone/>
            </a:pPr>
            <a:r>
              <a:rPr lang="en-US" dirty="0"/>
              <a:t>Detect residual disease after surgery / radiation</a:t>
            </a:r>
          </a:p>
          <a:p>
            <a:pPr marL="0" indent="0">
              <a:buNone/>
            </a:pPr>
            <a:r>
              <a:rPr lang="en-US" dirty="0"/>
              <a:t>Monitor for response / resistance to therapy</a:t>
            </a:r>
          </a:p>
          <a:p>
            <a:pPr marL="0" indent="0">
              <a:buNone/>
            </a:pPr>
            <a:r>
              <a:rPr lang="en-US" b="1" dirty="0"/>
              <a:t>Estimate cancer aggression, </a:t>
            </a:r>
            <a:r>
              <a:rPr lang="en-US" b="1" i="1" dirty="0"/>
              <a:t>i.e.</a:t>
            </a:r>
            <a:r>
              <a:rPr lang="en-US" b="1" dirty="0"/>
              <a:t> prognosis</a:t>
            </a:r>
          </a:p>
          <a:p>
            <a:pPr marL="0" indent="0">
              <a:buNone/>
            </a:pPr>
            <a:r>
              <a:rPr lang="en-US" dirty="0"/>
              <a:t>Predict treatment efficacy</a:t>
            </a:r>
          </a:p>
        </p:txBody>
      </p:sp>
      <p:sp>
        <p:nvSpPr>
          <p:cNvPr id="4" name="Star: 5 Points 3">
            <a:extLst>
              <a:ext uri="{FF2B5EF4-FFF2-40B4-BE49-F238E27FC236}">
                <a16:creationId xmlns:a16="http://schemas.microsoft.com/office/drawing/2014/main" id="{13FFC5E9-89E3-427C-A356-BB1C3D5C24D9}"/>
              </a:ext>
            </a:extLst>
          </p:cNvPr>
          <p:cNvSpPr/>
          <p:nvPr/>
        </p:nvSpPr>
        <p:spPr>
          <a:xfrm>
            <a:off x="2345864" y="3872543"/>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37FFC6BE-1A70-4438-A430-FD15981DFBA0}"/>
              </a:ext>
            </a:extLst>
          </p:cNvPr>
          <p:cNvSpPr/>
          <p:nvPr/>
        </p:nvSpPr>
        <p:spPr>
          <a:xfrm>
            <a:off x="9012743" y="3872543"/>
            <a:ext cx="318779" cy="31877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0609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2256</TotalTime>
  <Words>2133</Words>
  <Application>Microsoft Office PowerPoint</Application>
  <PresentationFormat>Widescreen</PresentationFormat>
  <Paragraphs>276</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Narrow</vt:lpstr>
      <vt:lpstr>Calibri</vt:lpstr>
      <vt:lpstr>Calibri Light</vt:lpstr>
      <vt:lpstr>Slack-Lato</vt:lpstr>
      <vt:lpstr>Office Theme</vt:lpstr>
      <vt:lpstr>Liquid biopsies in clinical trials </vt:lpstr>
      <vt:lpstr>Disclosures</vt:lpstr>
      <vt:lpstr>The liquid biopsy</vt:lpstr>
      <vt:lpstr>The promise of the “liquid biopsy” in 1869!</vt:lpstr>
      <vt:lpstr>What is plasma circulating tumour DNA (ctDNA)?</vt:lpstr>
      <vt:lpstr>How can ctDNA tests help?</vt:lpstr>
      <vt:lpstr>How can ctDNA tests help in the clinic?</vt:lpstr>
      <vt:lpstr>Detection of ctDNA indicates residual cancer</vt:lpstr>
      <vt:lpstr>How can ctDNA tests help in the clinic?</vt:lpstr>
      <vt:lpstr>ctDNA fraction (purity) is variable in clinically-progressing metastatic prostate cancer</vt:lpstr>
      <vt:lpstr>CtDNA fraction (ctDNA%) is strongly prognostic</vt:lpstr>
      <vt:lpstr>CtDNA% also prognostic in metastatic urothelial cancer</vt:lpstr>
      <vt:lpstr>How can ctDNA tests help in the clinic?</vt:lpstr>
      <vt:lpstr>Early on-treatment ctDNA% dynamics can predict duration of treatment response</vt:lpstr>
      <vt:lpstr>Late on-treatment ctDNA% dynamics associated with impending progression</vt:lpstr>
      <vt:lpstr>Targeted therapy selects for resistant clones</vt:lpstr>
      <vt:lpstr>New AR genomic alterations emerge in ctDNA after sequential AR pathway inhibition</vt:lpstr>
      <vt:lpstr>How can ctDNA tests help in the clinic?</vt:lpstr>
      <vt:lpstr>Alterations in ctDNA can reflect clinically-relevant tumour characteristics</vt:lpstr>
      <vt:lpstr>Alterations in ctDNA can reflect clinically-relevant tumour characteristics</vt:lpstr>
      <vt:lpstr>Prospective ph2 umbrella trial using ctDNA</vt:lpstr>
      <vt:lpstr>Prospective ph2 umbrella trial using ctDNA</vt:lpstr>
      <vt:lpstr>How can ctDNA tests help?</vt:lpstr>
      <vt:lpstr>Assay design: trade-off between depth and breadth</vt:lpstr>
      <vt:lpstr>Limits of detection in selected ctDNA assays</vt:lpstr>
      <vt:lpstr>Mutations are just one mechanism of genomic alteration</vt:lpstr>
      <vt:lpstr>Gene amplification is not a binary variable</vt:lpstr>
      <vt:lpstr>Considerations for broad panel approaches</vt:lpstr>
      <vt:lpstr>ctDNA fraction constrains the alterations that can be identified; independent of panel design</vt:lpstr>
      <vt:lpstr>What contributes to plasma cell-free DNA in a patient with advanced cancer?</vt:lpstr>
      <vt:lpstr>Clonal hematopoiesis of indeterminate potential (CHIP)</vt:lpstr>
      <vt:lpstr>CHIP can result in false positives, if not profiling matched leukocytes</vt:lpstr>
      <vt:lpstr>How can ctDNA tests help in the clinic?</vt:lpstr>
      <vt:lpstr>ctDNA fragment features and cancer phenotype?</vt:lpstr>
      <vt:lpstr>ctDNA nucleosome occupancy patterns recapitulate tissue mRNA abundance </vt:lpstr>
      <vt:lpstr>AR binding inferred from ctDNA WGS </vt:lpstr>
      <vt:lpstr>Identifying emerging lineage plasticity through ctDNA phenotyping</vt:lpstr>
      <vt:lpstr>The hype cycle for new technology </vt:lpstr>
      <vt:lpstr>My thoughts on embedding genomic analyses in clinical trials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from the GU biobank program</dc:title>
  <dc:creator>Alex Wyatt</dc:creator>
  <cp:lastModifiedBy>Nancy Dusharm</cp:lastModifiedBy>
  <cp:revision>115</cp:revision>
  <dcterms:created xsi:type="dcterms:W3CDTF">2019-03-01T17:24:23Z</dcterms:created>
  <dcterms:modified xsi:type="dcterms:W3CDTF">2022-08-02T13:18:20Z</dcterms:modified>
</cp:coreProperties>
</file>